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sldIdLst>
    <p:sldId id="256" r:id="rId2"/>
    <p:sldId id="257" r:id="rId3"/>
    <p:sldId id="258" r:id="rId4"/>
    <p:sldId id="259" r:id="rId5"/>
    <p:sldId id="260" r:id="rId6"/>
    <p:sldId id="261" r:id="rId7"/>
    <p:sldId id="329" r:id="rId8"/>
    <p:sldId id="262" r:id="rId9"/>
    <p:sldId id="263" r:id="rId10"/>
    <p:sldId id="264" r:id="rId11"/>
    <p:sldId id="265" r:id="rId12"/>
    <p:sldId id="266" r:id="rId13"/>
    <p:sldId id="330" r:id="rId14"/>
    <p:sldId id="267" r:id="rId15"/>
    <p:sldId id="331" r:id="rId16"/>
    <p:sldId id="268" r:id="rId17"/>
    <p:sldId id="269" r:id="rId18"/>
    <p:sldId id="332" r:id="rId19"/>
    <p:sldId id="270" r:id="rId20"/>
    <p:sldId id="271" r:id="rId21"/>
    <p:sldId id="333" r:id="rId22"/>
    <p:sldId id="272" r:id="rId23"/>
    <p:sldId id="334" r:id="rId24"/>
    <p:sldId id="336" r:id="rId25"/>
    <p:sldId id="335" r:id="rId26"/>
    <p:sldId id="273" r:id="rId27"/>
    <p:sldId id="275" r:id="rId28"/>
    <p:sldId id="337" r:id="rId29"/>
    <p:sldId id="338" r:id="rId30"/>
    <p:sldId id="274"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303"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39"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B31E5CD-B57B-4A36-B95F-59C184800C74}" type="datetimeFigureOut">
              <a:rPr lang="en-US" smtClean="0"/>
              <a:t>11/7/2021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1785051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31E5CD-B57B-4A36-B95F-59C184800C74}"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1250818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31E5CD-B57B-4A36-B95F-59C184800C7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3436759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B31E5CD-B57B-4A36-B95F-59C184800C7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2665055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31E5CD-B57B-4A36-B95F-59C184800C7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213183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31E5CD-B57B-4A36-B95F-59C184800C74}"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1351582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B31E5CD-B57B-4A36-B95F-59C184800C74}" type="datetimeFigureOut">
              <a:rPr lang="en-US" smtClean="0"/>
              <a:t>11/7/2021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342204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B31E5CD-B57B-4A36-B95F-59C184800C7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33121997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31E5CD-B57B-4A36-B95F-59C184800C7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754347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31E5CD-B57B-4A36-B95F-59C184800C7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2791689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31E5CD-B57B-4A36-B95F-59C184800C74}"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241884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31E5CD-B57B-4A36-B95F-59C184800C74}"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407668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31E5CD-B57B-4A36-B95F-59C184800C74}"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3682247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31E5CD-B57B-4A36-B95F-59C184800C74}" type="datetimeFigureOut">
              <a:rPr lang="en-US" smtClean="0"/>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243839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31E5CD-B57B-4A36-B95F-59C184800C74}" type="datetimeFigureOut">
              <a:rPr lang="en-US" smtClean="0"/>
              <a:t>11/7/2021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261882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31E5CD-B57B-4A36-B95F-59C184800C74}"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296517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31E5CD-B57B-4A36-B95F-59C184800C74}"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2973D4D-0011-4580-AD35-6EF6D1D54FEF}" type="slidenum">
              <a:rPr lang="en-US" smtClean="0"/>
              <a:t>‹#›</a:t>
            </a:fld>
            <a:endParaRPr lang="en-US"/>
          </a:p>
        </p:txBody>
      </p:sp>
    </p:spTree>
    <p:extLst>
      <p:ext uri="{BB962C8B-B14F-4D97-AF65-F5344CB8AC3E}">
        <p14:creationId xmlns:p14="http://schemas.microsoft.com/office/powerpoint/2010/main" val="2396899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B31E5CD-B57B-4A36-B95F-59C184800C74}" type="datetimeFigureOut">
              <a:rPr lang="en-US" smtClean="0"/>
              <a:t>11/7/2021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2973D4D-0011-4580-AD35-6EF6D1D54FEF}" type="slidenum">
              <a:rPr lang="en-US" smtClean="0"/>
              <a:t>‹#›</a:t>
            </a:fld>
            <a:endParaRPr lang="en-US"/>
          </a:p>
        </p:txBody>
      </p:sp>
    </p:spTree>
    <p:extLst>
      <p:ext uri="{BB962C8B-B14F-4D97-AF65-F5344CB8AC3E}">
        <p14:creationId xmlns:p14="http://schemas.microsoft.com/office/powerpoint/2010/main" val="1889735812"/>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8C6BED-1E0A-4934-83DB-AE630A2B359E}"/>
              </a:ext>
            </a:extLst>
          </p:cNvPr>
          <p:cNvPicPr>
            <a:picLocks noChangeAspect="1"/>
          </p:cNvPicPr>
          <p:nvPr/>
        </p:nvPicPr>
        <p:blipFill>
          <a:blip r:embed="rId2"/>
          <a:stretch>
            <a:fillRect/>
          </a:stretch>
        </p:blipFill>
        <p:spPr>
          <a:xfrm>
            <a:off x="7454420" y="1314683"/>
            <a:ext cx="4218798" cy="2261812"/>
          </a:xfrm>
          <a:prstGeom prst="rect">
            <a:avLst/>
          </a:prstGeom>
        </p:spPr>
      </p:pic>
      <p:sp>
        <p:nvSpPr>
          <p:cNvPr id="2" name="Title 1">
            <a:extLst>
              <a:ext uri="{FF2B5EF4-FFF2-40B4-BE49-F238E27FC236}">
                <a16:creationId xmlns:a16="http://schemas.microsoft.com/office/drawing/2014/main" id="{3E163497-9043-44B9-8C96-D2DA8DEF147B}"/>
              </a:ext>
            </a:extLst>
          </p:cNvPr>
          <p:cNvSpPr>
            <a:spLocks noGrp="1"/>
          </p:cNvSpPr>
          <p:nvPr>
            <p:ph type="ctrTitle"/>
          </p:nvPr>
        </p:nvSpPr>
        <p:spPr>
          <a:xfrm>
            <a:off x="835777" y="2691843"/>
            <a:ext cx="8825658" cy="2677648"/>
          </a:xfrm>
        </p:spPr>
        <p:txBody>
          <a:bodyPr/>
          <a:lstStyle/>
          <a:p>
            <a:r>
              <a:rPr lang="en-US" dirty="0"/>
              <a:t>Project Documentation</a:t>
            </a:r>
            <a:br>
              <a:rPr lang="en-US" dirty="0"/>
            </a:br>
            <a:endParaRPr lang="en-US" dirty="0"/>
          </a:p>
        </p:txBody>
      </p:sp>
      <p:sp>
        <p:nvSpPr>
          <p:cNvPr id="3" name="Subtitle 2">
            <a:extLst>
              <a:ext uri="{FF2B5EF4-FFF2-40B4-BE49-F238E27FC236}">
                <a16:creationId xmlns:a16="http://schemas.microsoft.com/office/drawing/2014/main" id="{1DDAE791-79F3-4336-9B75-968BBDE4DD30}"/>
              </a:ext>
            </a:extLst>
          </p:cNvPr>
          <p:cNvSpPr>
            <a:spLocks noGrp="1"/>
          </p:cNvSpPr>
          <p:nvPr>
            <p:ph type="subTitle" idx="1"/>
          </p:nvPr>
        </p:nvSpPr>
        <p:spPr>
          <a:xfrm>
            <a:off x="940279" y="4777380"/>
            <a:ext cx="9040334" cy="861420"/>
          </a:xfrm>
        </p:spPr>
        <p:txBody>
          <a:bodyPr/>
          <a:lstStyle/>
          <a:p>
            <a:r>
              <a:rPr lang="en-US" dirty="0"/>
              <a:t>Point-of-Sale Solution For Fresh Super Market</a:t>
            </a:r>
          </a:p>
          <a:p>
            <a:endParaRPr lang="en-US" dirty="0"/>
          </a:p>
        </p:txBody>
      </p:sp>
      <p:sp>
        <p:nvSpPr>
          <p:cNvPr id="4" name="Text Box 2">
            <a:extLst>
              <a:ext uri="{FF2B5EF4-FFF2-40B4-BE49-F238E27FC236}">
                <a16:creationId xmlns:a16="http://schemas.microsoft.com/office/drawing/2014/main" id="{C2BD6719-1DC1-4BA4-B406-7AFF515EE607}"/>
              </a:ext>
            </a:extLst>
          </p:cNvPr>
          <p:cNvSpPr txBox="1">
            <a:spLocks noChangeArrowheads="1"/>
          </p:cNvSpPr>
          <p:nvPr/>
        </p:nvSpPr>
        <p:spPr bwMode="auto">
          <a:xfrm>
            <a:off x="8828956" y="5073230"/>
            <a:ext cx="4057650" cy="1352550"/>
          </a:xfrm>
          <a:prstGeom prst="rect">
            <a:avLst/>
          </a:prstGeom>
          <a:no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0"/>
              </a:spcAft>
            </a:pPr>
            <a:r>
              <a:rPr lang="en-US" sz="1800">
                <a:solidFill>
                  <a:srgbClr val="FFFFFF"/>
                </a:solidFill>
                <a:effectLst/>
                <a:latin typeface="Calibri" panose="020F0502020204030204" pitchFamily="34" charset="0"/>
                <a:ea typeface="Calibri" panose="020F0502020204030204" pitchFamily="34" charset="0"/>
                <a:cs typeface="Iskoola Pota" panose="020B0502040204020203" pitchFamily="34" charset="0"/>
              </a:rPr>
              <a:t>Asela Niroshan Dharmadasa,</a:t>
            </a:r>
            <a:endParaRPr lang="en-US" sz="12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0"/>
              </a:spcAft>
            </a:pPr>
            <a:r>
              <a:rPr lang="en-US" sz="1800">
                <a:solidFill>
                  <a:srgbClr val="FFFFFF"/>
                </a:solidFill>
                <a:effectLst/>
                <a:latin typeface="Calibri" panose="020F0502020204030204" pitchFamily="34" charset="0"/>
                <a:ea typeface="Calibri" panose="020F0502020204030204" pitchFamily="34" charset="0"/>
                <a:cs typeface="Iskoola Pota" panose="020B0502040204020203" pitchFamily="34" charset="0"/>
              </a:rPr>
              <a:t>ATN Campus.</a:t>
            </a:r>
            <a:endParaRPr lang="en-US" sz="12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0"/>
              </a:spcAft>
            </a:pPr>
            <a:r>
              <a:rPr lang="en-US" sz="1800">
                <a:solidFill>
                  <a:srgbClr val="FFFFFF"/>
                </a:solidFill>
                <a:effectLst/>
                <a:latin typeface="Calibri" panose="020F0502020204030204" pitchFamily="34" charset="0"/>
                <a:ea typeface="Calibri" panose="020F0502020204030204" pitchFamily="34" charset="0"/>
                <a:cs typeface="Iskoola Pota" panose="020B0502040204020203" pitchFamily="34" charset="0"/>
              </a:rPr>
              <a:t>LC000206000001</a:t>
            </a:r>
            <a:endParaRPr lang="en-US" sz="1200">
              <a:effectLst/>
              <a:latin typeface="Calibri" panose="020F0502020204030204" pitchFamily="34" charset="0"/>
              <a:ea typeface="Calibri" panose="020F0502020204030204" pitchFamily="34" charset="0"/>
              <a:cs typeface="Iskoola Pota" panose="020B0502040204020203" pitchFamily="34" charset="0"/>
            </a:endParaRPr>
          </a:p>
          <a:p>
            <a:pPr marL="0" marR="0">
              <a:lnSpc>
                <a:spcPct val="107000"/>
              </a:lnSpc>
              <a:spcBef>
                <a:spcPts val="0"/>
              </a:spcBef>
              <a:spcAft>
                <a:spcPts val="0"/>
              </a:spcAft>
            </a:pPr>
            <a:r>
              <a:rPr lang="en-US" sz="1800">
                <a:solidFill>
                  <a:srgbClr val="FFFFFF"/>
                </a:solidFill>
                <a:effectLst/>
                <a:latin typeface="Calibri" panose="020F0502020204030204" pitchFamily="34" charset="0"/>
                <a:ea typeface="Calibri" panose="020F0502020204030204" pitchFamily="34" charset="0"/>
                <a:cs typeface="Iskoola Pota" panose="020B0502040204020203" pitchFamily="34" charset="0"/>
              </a:rPr>
              <a:t>ATN-CN-T01-20102</a:t>
            </a:r>
            <a:endParaRPr lang="en-US" sz="1200">
              <a:effectLst/>
              <a:latin typeface="Calibri" panose="020F0502020204030204" pitchFamily="34" charset="0"/>
              <a:ea typeface="Calibri" panose="020F0502020204030204" pitchFamily="34" charset="0"/>
              <a:cs typeface="Iskoola Pota" panose="020B0502040204020203" pitchFamily="34" charset="0"/>
            </a:endParaRPr>
          </a:p>
        </p:txBody>
      </p:sp>
      <p:pic>
        <p:nvPicPr>
          <p:cNvPr id="6" name="Picture 5">
            <a:extLst>
              <a:ext uri="{FF2B5EF4-FFF2-40B4-BE49-F238E27FC236}">
                <a16:creationId xmlns:a16="http://schemas.microsoft.com/office/drawing/2014/main" id="{0A5CB910-CF9E-47F5-B2D6-6DCA86ABBD6F}"/>
              </a:ext>
            </a:extLst>
          </p:cNvPr>
          <p:cNvPicPr>
            <a:picLocks noChangeAspect="1"/>
          </p:cNvPicPr>
          <p:nvPr/>
        </p:nvPicPr>
        <p:blipFill>
          <a:blip r:embed="rId3"/>
          <a:stretch>
            <a:fillRect/>
          </a:stretch>
        </p:blipFill>
        <p:spPr>
          <a:xfrm>
            <a:off x="548229" y="5369491"/>
            <a:ext cx="2164268" cy="1018120"/>
          </a:xfrm>
          <a:prstGeom prst="rect">
            <a:avLst/>
          </a:prstGeom>
        </p:spPr>
      </p:pic>
    </p:spTree>
    <p:extLst>
      <p:ext uri="{BB962C8B-B14F-4D97-AF65-F5344CB8AC3E}">
        <p14:creationId xmlns:p14="http://schemas.microsoft.com/office/powerpoint/2010/main" val="3628624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71C78D-67D4-45D4-8DF0-CFE4FACA1456}"/>
              </a:ext>
            </a:extLst>
          </p:cNvPr>
          <p:cNvSpPr>
            <a:spLocks noGrp="1"/>
          </p:cNvSpPr>
          <p:nvPr>
            <p:ph type="title"/>
          </p:nvPr>
        </p:nvSpPr>
        <p:spPr/>
        <p:txBody>
          <a:bodyPr/>
          <a:lstStyle/>
          <a:p>
            <a:r>
              <a:rPr lang="en-US" dirty="0"/>
              <a:t>Lightspeed</a:t>
            </a:r>
          </a:p>
        </p:txBody>
      </p:sp>
      <p:pic>
        <p:nvPicPr>
          <p:cNvPr id="7" name="Content Placeholder 6">
            <a:extLst>
              <a:ext uri="{FF2B5EF4-FFF2-40B4-BE49-F238E27FC236}">
                <a16:creationId xmlns:a16="http://schemas.microsoft.com/office/drawing/2014/main" id="{8DC93AA9-C6B9-4982-AC56-0EE35F88F3BF}"/>
              </a:ext>
            </a:extLst>
          </p:cNvPr>
          <p:cNvPicPr>
            <a:picLocks noGrp="1" noChangeAspect="1"/>
          </p:cNvPicPr>
          <p:nvPr>
            <p:ph sz="half" idx="1"/>
          </p:nvPr>
        </p:nvPicPr>
        <p:blipFill>
          <a:blip r:embed="rId2"/>
          <a:stretch>
            <a:fillRect/>
          </a:stretch>
        </p:blipFill>
        <p:spPr>
          <a:xfrm>
            <a:off x="1155700" y="2955585"/>
            <a:ext cx="4824413" cy="2712130"/>
          </a:xfrm>
          <a:prstGeom prst="rect">
            <a:avLst/>
          </a:prstGeom>
        </p:spPr>
      </p:pic>
      <p:sp>
        <p:nvSpPr>
          <p:cNvPr id="6" name="Content Placeholder 5">
            <a:extLst>
              <a:ext uri="{FF2B5EF4-FFF2-40B4-BE49-F238E27FC236}">
                <a16:creationId xmlns:a16="http://schemas.microsoft.com/office/drawing/2014/main" id="{F22D8D26-73C4-4450-9307-B013CEEE552C}"/>
              </a:ext>
            </a:extLst>
          </p:cNvPr>
          <p:cNvSpPr>
            <a:spLocks noGrp="1"/>
          </p:cNvSpPr>
          <p:nvPr>
            <p:ph sz="half" idx="2"/>
          </p:nvPr>
        </p:nvSpPr>
        <p:spPr/>
        <p:txBody>
          <a:bodyPr>
            <a:normAutofit lnSpcReduction="10000"/>
          </a:bodyPr>
          <a:lstStyle/>
          <a:p>
            <a:r>
              <a:rPr lang="en-US" dirty="0"/>
              <a:t>Four main products: </a:t>
            </a:r>
          </a:p>
          <a:p>
            <a:pPr lvl="1"/>
            <a:r>
              <a:rPr lang="en-US" dirty="0"/>
              <a:t>Lightspeed Retail POS</a:t>
            </a:r>
          </a:p>
          <a:p>
            <a:pPr lvl="1"/>
            <a:r>
              <a:rPr lang="en-US" dirty="0"/>
              <a:t>Lightspeed eCommerce</a:t>
            </a:r>
          </a:p>
          <a:p>
            <a:pPr lvl="1"/>
            <a:r>
              <a:rPr lang="en-US" dirty="0"/>
              <a:t>Lightspeed Restaurant POS</a:t>
            </a:r>
          </a:p>
          <a:p>
            <a:pPr lvl="1"/>
            <a:r>
              <a:rPr lang="en-US" dirty="0"/>
              <a:t>Lightspeed Onsite</a:t>
            </a:r>
          </a:p>
          <a:p>
            <a:endParaRPr lang="en-US" dirty="0"/>
          </a:p>
          <a:p>
            <a:r>
              <a:rPr lang="en-US" dirty="0"/>
              <a:t>With this, users can choose a cloud-based solution that has features tailored to their specific business needs depending on their industry. </a:t>
            </a:r>
          </a:p>
          <a:p>
            <a:endParaRPr lang="en-US" dirty="0"/>
          </a:p>
        </p:txBody>
      </p:sp>
    </p:spTree>
    <p:extLst>
      <p:ext uri="{BB962C8B-B14F-4D97-AF65-F5344CB8AC3E}">
        <p14:creationId xmlns:p14="http://schemas.microsoft.com/office/powerpoint/2010/main" val="465215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4CBB-5F7D-4E17-A795-5AD6D091DD1C}"/>
              </a:ext>
            </a:extLst>
          </p:cNvPr>
          <p:cNvSpPr>
            <a:spLocks noGrp="1"/>
          </p:cNvSpPr>
          <p:nvPr>
            <p:ph type="title"/>
          </p:nvPr>
        </p:nvSpPr>
        <p:spPr/>
        <p:txBody>
          <a:bodyPr/>
          <a:lstStyle/>
          <a:p>
            <a:r>
              <a:rPr lang="en-US" dirty="0"/>
              <a:t>Revel Systems POS</a:t>
            </a:r>
          </a:p>
        </p:txBody>
      </p:sp>
      <p:pic>
        <p:nvPicPr>
          <p:cNvPr id="6" name="Content Placeholder 5">
            <a:extLst>
              <a:ext uri="{FF2B5EF4-FFF2-40B4-BE49-F238E27FC236}">
                <a16:creationId xmlns:a16="http://schemas.microsoft.com/office/drawing/2014/main" id="{5A874DCA-E494-40B4-83A6-D0DA0295F5BB}"/>
              </a:ext>
            </a:extLst>
          </p:cNvPr>
          <p:cNvPicPr>
            <a:picLocks noGrp="1" noChangeAspect="1"/>
          </p:cNvPicPr>
          <p:nvPr>
            <p:ph sz="half" idx="1"/>
          </p:nvPr>
        </p:nvPicPr>
        <p:blipFill>
          <a:blip r:embed="rId2"/>
          <a:stretch>
            <a:fillRect/>
          </a:stretch>
        </p:blipFill>
        <p:spPr>
          <a:xfrm>
            <a:off x="1291153" y="2603500"/>
            <a:ext cx="4553506" cy="3416300"/>
          </a:xfrm>
          <a:prstGeom prst="rect">
            <a:avLst/>
          </a:prstGeom>
        </p:spPr>
      </p:pic>
      <p:sp>
        <p:nvSpPr>
          <p:cNvPr id="5" name="Content Placeholder 4">
            <a:extLst>
              <a:ext uri="{FF2B5EF4-FFF2-40B4-BE49-F238E27FC236}">
                <a16:creationId xmlns:a16="http://schemas.microsoft.com/office/drawing/2014/main" id="{E53BB7EB-A479-4C47-8F69-79E6F66F7F7C}"/>
              </a:ext>
            </a:extLst>
          </p:cNvPr>
          <p:cNvSpPr>
            <a:spLocks noGrp="1"/>
          </p:cNvSpPr>
          <p:nvPr>
            <p:ph sz="half" idx="2"/>
          </p:nvPr>
        </p:nvSpPr>
        <p:spPr/>
        <p:txBody>
          <a:bodyPr>
            <a:normAutofit fontScale="85000" lnSpcReduction="20000"/>
          </a:bodyPr>
          <a:lstStyle/>
          <a:p>
            <a:r>
              <a:rPr lang="en-US" dirty="0"/>
              <a:t>iPad-based point-of-sale solution for merchants of all sizes, </a:t>
            </a:r>
          </a:p>
          <a:p>
            <a:r>
              <a:rPr lang="en-US" dirty="0"/>
              <a:t>equipped with all the functions necessary for making businesses’ day-to-day operations easier and more efficient. </a:t>
            </a:r>
          </a:p>
          <a:p>
            <a:r>
              <a:rPr lang="en-US" dirty="0"/>
              <a:t>paired with other tools such as employee, inventory, and sales management. </a:t>
            </a:r>
          </a:p>
          <a:p>
            <a:r>
              <a:rPr lang="en-US" dirty="0"/>
              <a:t>It also provides helpful insights through its reporting and analytics features. This ensures that you know which items to stock the most and which are gathering dust in the corner shelf.</a:t>
            </a:r>
          </a:p>
          <a:p>
            <a:r>
              <a:rPr lang="en-US" dirty="0"/>
              <a:t>can use all the features for free for a period of time to see if the software matches your needs.</a:t>
            </a:r>
          </a:p>
          <a:p>
            <a:endParaRPr lang="en-US" dirty="0"/>
          </a:p>
        </p:txBody>
      </p:sp>
    </p:spTree>
    <p:extLst>
      <p:ext uri="{BB962C8B-B14F-4D97-AF65-F5344CB8AC3E}">
        <p14:creationId xmlns:p14="http://schemas.microsoft.com/office/powerpoint/2010/main" val="5789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B55B-0247-431B-9D07-D6BA32F587A1}"/>
              </a:ext>
            </a:extLst>
          </p:cNvPr>
          <p:cNvSpPr>
            <a:spLocks noGrp="1"/>
          </p:cNvSpPr>
          <p:nvPr>
            <p:ph type="title"/>
          </p:nvPr>
        </p:nvSpPr>
        <p:spPr/>
        <p:txBody>
          <a:bodyPr/>
          <a:lstStyle/>
          <a:p>
            <a:r>
              <a:rPr lang="en-US" dirty="0"/>
              <a:t>Qui</a:t>
            </a:r>
            <a:r>
              <a:rPr lang="az-Cyrl-AZ" dirty="0"/>
              <a:t>с</a:t>
            </a:r>
            <a:r>
              <a:rPr lang="en-US" dirty="0"/>
              <a:t>k B</a:t>
            </a:r>
            <a:r>
              <a:rPr lang="az-Cyrl-AZ" dirty="0"/>
              <a:t>оо</a:t>
            </a:r>
            <a:r>
              <a:rPr lang="en-US" dirty="0"/>
              <a:t>k </a:t>
            </a:r>
            <a:r>
              <a:rPr lang="az-Cyrl-AZ" dirty="0"/>
              <a:t>РО</a:t>
            </a:r>
            <a:r>
              <a:rPr lang="en-US" dirty="0"/>
              <a:t>S </a:t>
            </a:r>
          </a:p>
        </p:txBody>
      </p:sp>
      <p:pic>
        <p:nvPicPr>
          <p:cNvPr id="6" name="Content Placeholder 5">
            <a:extLst>
              <a:ext uri="{FF2B5EF4-FFF2-40B4-BE49-F238E27FC236}">
                <a16:creationId xmlns:a16="http://schemas.microsoft.com/office/drawing/2014/main" id="{20DAFCFC-6D48-4151-9A34-A1ED9C35BF6E}"/>
              </a:ext>
            </a:extLst>
          </p:cNvPr>
          <p:cNvPicPr>
            <a:picLocks noGrp="1" noChangeAspect="1"/>
          </p:cNvPicPr>
          <p:nvPr>
            <p:ph sz="half" idx="1"/>
          </p:nvPr>
        </p:nvPicPr>
        <p:blipFill>
          <a:blip r:embed="rId2"/>
          <a:stretch>
            <a:fillRect/>
          </a:stretch>
        </p:blipFill>
        <p:spPr>
          <a:xfrm>
            <a:off x="1155700" y="2745382"/>
            <a:ext cx="4824413" cy="3132536"/>
          </a:xfrm>
          <a:prstGeom prst="rect">
            <a:avLst/>
          </a:prstGeom>
        </p:spPr>
      </p:pic>
      <p:sp>
        <p:nvSpPr>
          <p:cNvPr id="5" name="Content Placeholder 4">
            <a:extLst>
              <a:ext uri="{FF2B5EF4-FFF2-40B4-BE49-F238E27FC236}">
                <a16:creationId xmlns:a16="http://schemas.microsoft.com/office/drawing/2014/main" id="{A4BB2C3C-7163-424C-88CA-76228F904DE6}"/>
              </a:ext>
            </a:extLst>
          </p:cNvPr>
          <p:cNvSpPr>
            <a:spLocks noGrp="1"/>
          </p:cNvSpPr>
          <p:nvPr>
            <p:ph sz="half" idx="2"/>
          </p:nvPr>
        </p:nvSpPr>
        <p:spPr/>
        <p:txBody>
          <a:bodyPr>
            <a:normAutofit/>
          </a:bodyPr>
          <a:lstStyle/>
          <a:p>
            <a:r>
              <a:rPr lang="en-US" dirty="0"/>
              <a:t>powerful platform that enables users to track sales</a:t>
            </a:r>
          </a:p>
          <a:p>
            <a:r>
              <a:rPr lang="en-US" dirty="0"/>
              <a:t> customers and inventory make efficiently and quickly. </a:t>
            </a:r>
          </a:p>
          <a:p>
            <a:r>
              <a:rPr lang="en-US" dirty="0"/>
              <a:t>Available in two versions, Basic and Pro,</a:t>
            </a:r>
          </a:p>
          <a:p>
            <a:r>
              <a:rPr lang="en-US" dirty="0"/>
              <a:t>Used Most Stores cant afroed to buy custom built System</a:t>
            </a:r>
          </a:p>
        </p:txBody>
      </p:sp>
    </p:spTree>
    <p:extLst>
      <p:ext uri="{BB962C8B-B14F-4D97-AF65-F5344CB8AC3E}">
        <p14:creationId xmlns:p14="http://schemas.microsoft.com/office/powerpoint/2010/main" val="334264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7E15F4-7A9B-4123-AD00-B2699C05F906}"/>
              </a:ext>
            </a:extLst>
          </p:cNvPr>
          <p:cNvSpPr>
            <a:spLocks noGrp="1"/>
          </p:cNvSpPr>
          <p:nvPr>
            <p:ph type="ctrTitle"/>
          </p:nvPr>
        </p:nvSpPr>
        <p:spPr/>
        <p:txBody>
          <a:bodyPr/>
          <a:lstStyle/>
          <a:p>
            <a:r>
              <a:rPr lang="en-US" dirty="0"/>
              <a:t>Proposed </a:t>
            </a:r>
            <a:r>
              <a:rPr lang="en-US" dirty="0" err="1"/>
              <a:t>Soloution</a:t>
            </a:r>
            <a:endParaRPr lang="en-US" dirty="0"/>
          </a:p>
        </p:txBody>
      </p:sp>
      <p:sp>
        <p:nvSpPr>
          <p:cNvPr id="5" name="Subtitle 4">
            <a:extLst>
              <a:ext uri="{FF2B5EF4-FFF2-40B4-BE49-F238E27FC236}">
                <a16:creationId xmlns:a16="http://schemas.microsoft.com/office/drawing/2014/main" id="{E4AA0198-96B4-44A8-BD41-B5FADC3A23E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6799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5D5E6-99F9-4EC7-9A6C-9EEEA4952F34}"/>
              </a:ext>
            </a:extLst>
          </p:cNvPr>
          <p:cNvSpPr>
            <a:spLocks noGrp="1"/>
          </p:cNvSpPr>
          <p:nvPr>
            <p:ph type="title"/>
          </p:nvPr>
        </p:nvSpPr>
        <p:spPr/>
        <p:txBody>
          <a:bodyPr/>
          <a:lstStyle/>
          <a:p>
            <a:r>
              <a:rPr lang="en-US" dirty="0"/>
              <a:t>Overall Purpose/objective of the Project </a:t>
            </a:r>
          </a:p>
        </p:txBody>
      </p:sp>
      <p:sp>
        <p:nvSpPr>
          <p:cNvPr id="3" name="Content Placeholder 2">
            <a:extLst>
              <a:ext uri="{FF2B5EF4-FFF2-40B4-BE49-F238E27FC236}">
                <a16:creationId xmlns:a16="http://schemas.microsoft.com/office/drawing/2014/main" id="{91A0E5B1-2C3F-42B6-8CAC-D037AACE286A}"/>
              </a:ext>
            </a:extLst>
          </p:cNvPr>
          <p:cNvSpPr>
            <a:spLocks noGrp="1"/>
          </p:cNvSpPr>
          <p:nvPr>
            <p:ph idx="1"/>
          </p:nvPr>
        </p:nvSpPr>
        <p:spPr/>
        <p:txBody>
          <a:bodyPr>
            <a:normAutofit/>
          </a:bodyPr>
          <a:lstStyle/>
          <a:p>
            <a:r>
              <a:rPr lang="en-US" dirty="0"/>
              <a:t>After implementation this project </a:t>
            </a:r>
          </a:p>
          <a:p>
            <a:pPr lvl="1"/>
            <a:r>
              <a:rPr lang="en-US" dirty="0"/>
              <a:t> Fast customer support is guaranteed </a:t>
            </a:r>
          </a:p>
          <a:p>
            <a:pPr lvl="1"/>
            <a:r>
              <a:rPr lang="en-US" dirty="0"/>
              <a:t>required sales assistant amount will be reduced </a:t>
            </a:r>
          </a:p>
          <a:p>
            <a:pPr lvl="1"/>
            <a:r>
              <a:rPr lang="en-US" dirty="0"/>
              <a:t>their workload also will be reduced.</a:t>
            </a:r>
          </a:p>
        </p:txBody>
      </p:sp>
    </p:spTree>
    <p:extLst>
      <p:ext uri="{BB962C8B-B14F-4D97-AF65-F5344CB8AC3E}">
        <p14:creationId xmlns:p14="http://schemas.microsoft.com/office/powerpoint/2010/main" val="1847348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D904-4BC7-4EB2-8795-D40325651086}"/>
              </a:ext>
            </a:extLst>
          </p:cNvPr>
          <p:cNvSpPr>
            <a:spLocks noGrp="1"/>
          </p:cNvSpPr>
          <p:nvPr>
            <p:ph type="title"/>
          </p:nvPr>
        </p:nvSpPr>
        <p:spPr/>
        <p:txBody>
          <a:bodyPr/>
          <a:lstStyle/>
          <a:p>
            <a:r>
              <a:rPr lang="en-US" dirty="0"/>
              <a:t>Proposed Workflow</a:t>
            </a:r>
          </a:p>
        </p:txBody>
      </p:sp>
      <p:sp>
        <p:nvSpPr>
          <p:cNvPr id="3" name="Content Placeholder 2">
            <a:extLst>
              <a:ext uri="{FF2B5EF4-FFF2-40B4-BE49-F238E27FC236}">
                <a16:creationId xmlns:a16="http://schemas.microsoft.com/office/drawing/2014/main" id="{2F4F0522-A7A0-4B3F-81B3-3BCD36839382}"/>
              </a:ext>
            </a:extLst>
          </p:cNvPr>
          <p:cNvSpPr>
            <a:spLocks noGrp="1"/>
          </p:cNvSpPr>
          <p:nvPr>
            <p:ph idx="1"/>
          </p:nvPr>
        </p:nvSpPr>
        <p:spPr>
          <a:xfrm>
            <a:off x="1154954" y="2216989"/>
            <a:ext cx="9697076" cy="4554747"/>
          </a:xfrm>
        </p:spPr>
        <p:txBody>
          <a:bodyPr>
            <a:normAutofit fontScale="77500" lnSpcReduction="20000"/>
          </a:bodyPr>
          <a:lstStyle/>
          <a:p>
            <a:r>
              <a:rPr lang="en-US" dirty="0"/>
              <a:t>Since Customer chooses what they want, just there are few sales assistant is required for help to find out where the item located and for measurable products.</a:t>
            </a:r>
          </a:p>
          <a:p>
            <a:r>
              <a:rPr lang="en-US" dirty="0"/>
              <a:t>When Customer select products which they want and they can come to cashier.</a:t>
            </a:r>
          </a:p>
          <a:p>
            <a:r>
              <a:rPr lang="en-US" dirty="0"/>
              <a:t>Since All Products details are entered to the system cashier can identify the products which customer bought by</a:t>
            </a:r>
          </a:p>
          <a:p>
            <a:pPr lvl="1"/>
            <a:r>
              <a:rPr lang="en-US" dirty="0"/>
              <a:t>scanning Barcode labeled on the Item</a:t>
            </a:r>
          </a:p>
          <a:p>
            <a:pPr lvl="1"/>
            <a:r>
              <a:rPr lang="en-US" dirty="0"/>
              <a:t>Searching Product ID	</a:t>
            </a:r>
          </a:p>
          <a:p>
            <a:pPr lvl="1"/>
            <a:r>
              <a:rPr lang="en-US" dirty="0"/>
              <a:t>Searching item name</a:t>
            </a:r>
          </a:p>
          <a:p>
            <a:r>
              <a:rPr lang="en-US" dirty="0"/>
              <a:t>No need to ask the price from managers or find in books or manual calculation because implemented system will be doing that and generate a bill. </a:t>
            </a:r>
          </a:p>
          <a:p>
            <a:r>
              <a:rPr lang="en-US" dirty="0"/>
              <a:t>when certain cashier off the duty they can get a summary of sales and how many cash must be at the cashier. </a:t>
            </a:r>
          </a:p>
          <a:p>
            <a:r>
              <a:rPr lang="en-US" dirty="0"/>
              <a:t>It’s making easy to shift changes of cashiers. </a:t>
            </a:r>
          </a:p>
          <a:p>
            <a:r>
              <a:rPr lang="en-US" dirty="0"/>
              <a:t>End of the day, week and month as wells as annually managers can generate report about sales products wise or category wise.   </a:t>
            </a:r>
          </a:p>
          <a:p>
            <a:r>
              <a:rPr lang="en-US" dirty="0"/>
              <a:t>When Supplier came to the supermarket manager or owner can get inventory details filter item wise or which and which products supplier usually supply. So they can decide faster whether certain product must me buy or not. </a:t>
            </a:r>
          </a:p>
          <a:p>
            <a:endParaRPr lang="en-US" dirty="0"/>
          </a:p>
        </p:txBody>
      </p:sp>
    </p:spTree>
    <p:extLst>
      <p:ext uri="{BB962C8B-B14F-4D97-AF65-F5344CB8AC3E}">
        <p14:creationId xmlns:p14="http://schemas.microsoft.com/office/powerpoint/2010/main" val="3483729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14472D-88C7-429F-8295-DF0653649C8C}"/>
              </a:ext>
            </a:extLst>
          </p:cNvPr>
          <p:cNvSpPr>
            <a:spLocks noGrp="1"/>
          </p:cNvSpPr>
          <p:nvPr>
            <p:ph type="ctrTitle"/>
          </p:nvPr>
        </p:nvSpPr>
        <p:spPr/>
        <p:txBody>
          <a:bodyPr/>
          <a:lstStyle/>
          <a:p>
            <a:r>
              <a:rPr lang="en-US" dirty="0"/>
              <a:t>Requirement Gathering</a:t>
            </a:r>
          </a:p>
        </p:txBody>
      </p:sp>
      <p:sp>
        <p:nvSpPr>
          <p:cNvPr id="5" name="Subtitle 4">
            <a:extLst>
              <a:ext uri="{FF2B5EF4-FFF2-40B4-BE49-F238E27FC236}">
                <a16:creationId xmlns:a16="http://schemas.microsoft.com/office/drawing/2014/main" id="{697D0B1D-8173-4D84-AF88-88DFD7A8E45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26224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47D89-8681-406F-96EA-C4356989EB5B}"/>
              </a:ext>
            </a:extLst>
          </p:cNvPr>
          <p:cNvSpPr>
            <a:spLocks noGrp="1"/>
          </p:cNvSpPr>
          <p:nvPr>
            <p:ph type="title"/>
          </p:nvPr>
        </p:nvSpPr>
        <p:spPr/>
        <p:txBody>
          <a:bodyPr/>
          <a:lstStyle/>
          <a:p>
            <a:r>
              <a:rPr lang="en-US" dirty="0"/>
              <a:t>Requirement Gathering</a:t>
            </a:r>
          </a:p>
        </p:txBody>
      </p:sp>
      <p:sp>
        <p:nvSpPr>
          <p:cNvPr id="3" name="Content Placeholder 2">
            <a:extLst>
              <a:ext uri="{FF2B5EF4-FFF2-40B4-BE49-F238E27FC236}">
                <a16:creationId xmlns:a16="http://schemas.microsoft.com/office/drawing/2014/main" id="{5D3EDAB8-6090-43C9-8EE9-143E9BD3F783}"/>
              </a:ext>
            </a:extLst>
          </p:cNvPr>
          <p:cNvSpPr>
            <a:spLocks noGrp="1"/>
          </p:cNvSpPr>
          <p:nvPr>
            <p:ph idx="1"/>
          </p:nvPr>
        </p:nvSpPr>
        <p:spPr/>
        <p:txBody>
          <a:bodyPr>
            <a:normAutofit/>
          </a:bodyPr>
          <a:lstStyle/>
          <a:p>
            <a:r>
              <a:rPr lang="en-US" dirty="0"/>
              <a:t>Before the System analysis parts, it has to gather requirements. </a:t>
            </a:r>
          </a:p>
          <a:p>
            <a:r>
              <a:rPr lang="en-US" dirty="0"/>
              <a:t>Since POS system developed for enhanced existing procedure, better to get present situation of their super market from employees. They have a better idea about the current situation and may have concepts to enhanced the workflows.</a:t>
            </a:r>
          </a:p>
          <a:p>
            <a:r>
              <a:rPr lang="en-US" dirty="0"/>
              <a:t>So best way to collect their ideas is doing interviews with them in off peak hours of the super market. And also used a questionnaire to collect their responses will be the best way</a:t>
            </a:r>
          </a:p>
          <a:p>
            <a:endParaRPr lang="en-US" sz="4400" dirty="0"/>
          </a:p>
          <a:p>
            <a:endParaRPr lang="en-US" dirty="0"/>
          </a:p>
        </p:txBody>
      </p:sp>
    </p:spTree>
    <p:extLst>
      <p:ext uri="{BB962C8B-B14F-4D97-AF65-F5344CB8AC3E}">
        <p14:creationId xmlns:p14="http://schemas.microsoft.com/office/powerpoint/2010/main" val="599692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D632-2C1E-4E2A-AE1C-43B807458CDC}"/>
              </a:ext>
            </a:extLst>
          </p:cNvPr>
          <p:cNvSpPr>
            <a:spLocks noGrp="1"/>
          </p:cNvSpPr>
          <p:nvPr>
            <p:ph type="title"/>
          </p:nvPr>
        </p:nvSpPr>
        <p:spPr/>
        <p:txBody>
          <a:bodyPr/>
          <a:lstStyle/>
          <a:p>
            <a:r>
              <a:rPr lang="en-US" dirty="0"/>
              <a:t>Questionnaire</a:t>
            </a:r>
          </a:p>
        </p:txBody>
      </p:sp>
      <p:sp>
        <p:nvSpPr>
          <p:cNvPr id="3" name="Content Placeholder 2">
            <a:extLst>
              <a:ext uri="{FF2B5EF4-FFF2-40B4-BE49-F238E27FC236}">
                <a16:creationId xmlns:a16="http://schemas.microsoft.com/office/drawing/2014/main" id="{BBDD4E21-F060-4EFA-916E-03507183BDFE}"/>
              </a:ext>
            </a:extLst>
          </p:cNvPr>
          <p:cNvSpPr>
            <a:spLocks noGrp="1"/>
          </p:cNvSpPr>
          <p:nvPr>
            <p:ph idx="1"/>
          </p:nvPr>
        </p:nvSpPr>
        <p:spPr>
          <a:xfrm>
            <a:off x="1154954" y="2053087"/>
            <a:ext cx="9412404" cy="4804913"/>
          </a:xfrm>
        </p:spPr>
        <p:txBody>
          <a:bodyPr>
            <a:normAutofit fontScale="55000" lnSpcReduction="20000"/>
          </a:bodyPr>
          <a:lstStyle/>
          <a:p>
            <a:pPr marL="0" indent="0">
              <a:buNone/>
            </a:pPr>
            <a:r>
              <a:rPr lang="en-US" dirty="0"/>
              <a:t>1.	</a:t>
            </a:r>
            <a:r>
              <a:rPr lang="en-US" sz="1800" dirty="0"/>
              <a:t>Name</a:t>
            </a:r>
          </a:p>
          <a:p>
            <a:pPr marL="0" indent="0">
              <a:buNone/>
            </a:pPr>
            <a:r>
              <a:rPr lang="en-US" sz="1800" dirty="0"/>
              <a:t>2.	Designation</a:t>
            </a:r>
          </a:p>
          <a:p>
            <a:pPr marL="0" indent="0">
              <a:buNone/>
            </a:pPr>
            <a:r>
              <a:rPr lang="en-US" sz="1800" dirty="0"/>
              <a:t>3.	Have you any IT related Experience?</a:t>
            </a:r>
          </a:p>
          <a:p>
            <a:pPr marL="0" indent="0">
              <a:buNone/>
            </a:pPr>
            <a:r>
              <a:rPr lang="en-US" sz="1800" dirty="0"/>
              <a:t>4.	How do your Supermarket process are handling now? (Please describe what happens, where happens, who involves, Challenges During the  	Process)</a:t>
            </a:r>
          </a:p>
          <a:p>
            <a:pPr marL="457200" lvl="1" indent="0">
              <a:buNone/>
            </a:pPr>
            <a:r>
              <a:rPr lang="en-US" dirty="0"/>
              <a:t>a.	Selects items by Customers</a:t>
            </a:r>
          </a:p>
          <a:p>
            <a:pPr marL="457200" lvl="1" indent="0">
              <a:buNone/>
            </a:pPr>
            <a:r>
              <a:rPr lang="en-US" dirty="0"/>
              <a:t>b.	Billing </a:t>
            </a:r>
          </a:p>
          <a:p>
            <a:pPr marL="457200" lvl="1" indent="0">
              <a:buNone/>
            </a:pPr>
            <a:r>
              <a:rPr lang="en-US" dirty="0"/>
              <a:t>c.	Inventory Management</a:t>
            </a:r>
          </a:p>
          <a:p>
            <a:pPr marL="457200" lvl="1" indent="0">
              <a:buNone/>
            </a:pPr>
            <a:r>
              <a:rPr lang="en-US" dirty="0"/>
              <a:t>d.	Purchasing</a:t>
            </a:r>
          </a:p>
          <a:p>
            <a:pPr marL="457200" lvl="1" indent="0">
              <a:buNone/>
            </a:pPr>
            <a:r>
              <a:rPr lang="en-US" dirty="0"/>
              <a:t>e.	Shift Changes Cashiers</a:t>
            </a:r>
          </a:p>
          <a:p>
            <a:pPr marL="457200" lvl="1" indent="0">
              <a:buNone/>
            </a:pPr>
            <a:r>
              <a:rPr lang="en-US" dirty="0"/>
              <a:t>f.	Supplier Management</a:t>
            </a:r>
          </a:p>
          <a:p>
            <a:pPr marL="457200" lvl="1" indent="0">
              <a:buNone/>
            </a:pPr>
            <a:r>
              <a:rPr lang="en-US" dirty="0"/>
              <a:t>g.	Reporting </a:t>
            </a:r>
          </a:p>
          <a:p>
            <a:pPr marL="0" indent="0">
              <a:buNone/>
            </a:pPr>
            <a:r>
              <a:rPr lang="en-US" sz="1800" dirty="0"/>
              <a:t>5.	Any Idea to enhance above process as You think?</a:t>
            </a:r>
          </a:p>
          <a:p>
            <a:pPr marL="0" indent="0">
              <a:buNone/>
            </a:pPr>
            <a:r>
              <a:rPr lang="en-US" sz="1800" dirty="0"/>
              <a:t>6.	Usually How many Customers in the supermarket at a time?</a:t>
            </a:r>
          </a:p>
          <a:p>
            <a:pPr marL="0" indent="0">
              <a:buNone/>
            </a:pPr>
            <a:r>
              <a:rPr lang="en-US" sz="1800" dirty="0"/>
              <a:t>7.	Usually How many Customers in the supermarket at its busiest time?</a:t>
            </a:r>
          </a:p>
          <a:p>
            <a:pPr marL="0" indent="0">
              <a:buNone/>
            </a:pPr>
            <a:r>
              <a:rPr lang="en-US" sz="1800" dirty="0"/>
              <a:t>8.	Usually how many Customers came to the supermarket in a Day?</a:t>
            </a:r>
          </a:p>
          <a:p>
            <a:pPr marL="0" indent="0">
              <a:buNone/>
            </a:pPr>
            <a:r>
              <a:rPr lang="en-US" sz="1800" dirty="0"/>
              <a:t>9.	How many minutes take to prepare a bill and accept cash? </a:t>
            </a:r>
          </a:p>
          <a:p>
            <a:pPr marL="0" indent="0">
              <a:buNone/>
            </a:pPr>
            <a:r>
              <a:rPr lang="en-US" sz="1800" dirty="0"/>
              <a:t>10.	How many minutes spent at the queue by customer usually and busiest time?</a:t>
            </a:r>
          </a:p>
          <a:p>
            <a:pPr marL="0" indent="0">
              <a:buNone/>
            </a:pPr>
            <a:r>
              <a:rPr lang="en-US" sz="1800" dirty="0"/>
              <a:t>11.	Please Describe the Procedure when returning an item.</a:t>
            </a:r>
          </a:p>
          <a:p>
            <a:pPr marL="0" indent="0">
              <a:buNone/>
            </a:pPr>
            <a:r>
              <a:rPr lang="en-US" sz="1800" dirty="0"/>
              <a:t>12.	Please Describe the Procedure to purchase items From Supplies.</a:t>
            </a:r>
            <a:endParaRPr lang="en-US" dirty="0"/>
          </a:p>
        </p:txBody>
      </p:sp>
    </p:spTree>
    <p:extLst>
      <p:ext uri="{BB962C8B-B14F-4D97-AF65-F5344CB8AC3E}">
        <p14:creationId xmlns:p14="http://schemas.microsoft.com/office/powerpoint/2010/main" val="364670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F7D04-1417-4C50-A5BF-7105C8A19CEF}"/>
              </a:ext>
            </a:extLst>
          </p:cNvPr>
          <p:cNvSpPr>
            <a:spLocks noGrp="1"/>
          </p:cNvSpPr>
          <p:nvPr>
            <p:ph type="title"/>
          </p:nvPr>
        </p:nvSpPr>
        <p:spPr/>
        <p:txBody>
          <a:bodyPr/>
          <a:lstStyle/>
          <a:p>
            <a:r>
              <a:rPr lang="en-US" dirty="0"/>
              <a:t>Requirement Analysis</a:t>
            </a:r>
          </a:p>
        </p:txBody>
      </p:sp>
      <p:sp>
        <p:nvSpPr>
          <p:cNvPr id="3" name="Content Placeholder 2">
            <a:extLst>
              <a:ext uri="{FF2B5EF4-FFF2-40B4-BE49-F238E27FC236}">
                <a16:creationId xmlns:a16="http://schemas.microsoft.com/office/drawing/2014/main" id="{E39C6D4A-DE48-48E2-9100-CF179F4748BE}"/>
              </a:ext>
            </a:extLst>
          </p:cNvPr>
          <p:cNvSpPr>
            <a:spLocks noGrp="1"/>
          </p:cNvSpPr>
          <p:nvPr>
            <p:ph idx="1"/>
          </p:nvPr>
        </p:nvSpPr>
        <p:spPr>
          <a:xfrm>
            <a:off x="1154954" y="2303253"/>
            <a:ext cx="8825659" cy="3716547"/>
          </a:xfrm>
        </p:spPr>
        <p:txBody>
          <a:bodyPr>
            <a:normAutofit fontScale="92500" lnSpcReduction="20000"/>
          </a:bodyPr>
          <a:lstStyle/>
          <a:p>
            <a:r>
              <a:rPr lang="en-US" dirty="0"/>
              <a:t>Analysis is based on requirement gathering, functional requirements and non-functional requirements. </a:t>
            </a:r>
          </a:p>
          <a:p>
            <a:r>
              <a:rPr lang="en-US" dirty="0"/>
              <a:t>First have to gather required information from the client</a:t>
            </a:r>
          </a:p>
          <a:p>
            <a:r>
              <a:rPr lang="en-US" dirty="0"/>
              <a:t> It leads to have good understanding of the requirements of the users of the system.</a:t>
            </a:r>
          </a:p>
          <a:p>
            <a:r>
              <a:rPr lang="en-US" dirty="0"/>
              <a:t>And also required information is done by referring the internet and find out similar solutions </a:t>
            </a:r>
          </a:p>
          <a:p>
            <a:r>
              <a:rPr lang="en-US" dirty="0"/>
              <a:t>had meet ups with the client and by doing so able to gather lot of information like </a:t>
            </a:r>
          </a:p>
          <a:p>
            <a:pPr lvl="1"/>
            <a:r>
              <a:rPr lang="en-US" dirty="0"/>
              <a:t>how should be the interfaces looks like </a:t>
            </a:r>
          </a:p>
          <a:p>
            <a:pPr lvl="1"/>
            <a:r>
              <a:rPr lang="en-US" dirty="0"/>
              <a:t>what are the main and sub functionalities </a:t>
            </a:r>
          </a:p>
          <a:p>
            <a:pPr lvl="1"/>
            <a:r>
              <a:rPr lang="en-US" dirty="0"/>
              <a:t>what type of users may use the system </a:t>
            </a:r>
          </a:p>
          <a:p>
            <a:pPr lvl="1"/>
            <a:r>
              <a:rPr lang="en-US" dirty="0"/>
              <a:t>their computer knowledge and understanding</a:t>
            </a:r>
          </a:p>
          <a:p>
            <a:endParaRPr lang="en-US" dirty="0"/>
          </a:p>
        </p:txBody>
      </p:sp>
    </p:spTree>
    <p:extLst>
      <p:ext uri="{BB962C8B-B14F-4D97-AF65-F5344CB8AC3E}">
        <p14:creationId xmlns:p14="http://schemas.microsoft.com/office/powerpoint/2010/main" val="1791182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47D5-FC38-43C2-842C-233B0A2FAA93}"/>
              </a:ext>
            </a:extLst>
          </p:cNvPr>
          <p:cNvSpPr>
            <a:spLocks noGrp="1"/>
          </p:cNvSpPr>
          <p:nvPr>
            <p:ph type="title"/>
          </p:nvPr>
        </p:nvSpPr>
        <p:spPr/>
        <p:txBody>
          <a:bodyPr/>
          <a:lstStyle/>
          <a:p>
            <a:r>
              <a:rPr lang="en-US" dirty="0"/>
              <a:t>Acknowledgement</a:t>
            </a:r>
          </a:p>
        </p:txBody>
      </p:sp>
      <p:sp>
        <p:nvSpPr>
          <p:cNvPr id="3" name="Content Placeholder 2">
            <a:extLst>
              <a:ext uri="{FF2B5EF4-FFF2-40B4-BE49-F238E27FC236}">
                <a16:creationId xmlns:a16="http://schemas.microsoft.com/office/drawing/2014/main" id="{196410D6-DFA3-4106-95E9-FB795B33F6FE}"/>
              </a:ext>
            </a:extLst>
          </p:cNvPr>
          <p:cNvSpPr>
            <a:spLocks noGrp="1"/>
          </p:cNvSpPr>
          <p:nvPr>
            <p:ph idx="1"/>
          </p:nvPr>
        </p:nvSpPr>
        <p:spPr>
          <a:xfrm>
            <a:off x="1154954" y="2603499"/>
            <a:ext cx="10016254" cy="3780047"/>
          </a:xfrm>
        </p:spPr>
        <p:txBody>
          <a:bodyPr/>
          <a:lstStyle/>
          <a:p>
            <a:endParaRPr lang="en-US" dirty="0"/>
          </a:p>
          <a:p>
            <a:pPr marL="0" indent="0">
              <a:buNone/>
            </a:pPr>
            <a:r>
              <a:rPr lang="en-US" dirty="0"/>
              <a:t>In completing Fresh Super market Point of sale Solution, I had to seek for help and guidelines from a respected person, who deserve my greatest appreciation and gratitude. The completion of this project gives me much pleasure. First of all, I would like to offer my biggest gratitude to my lecturer, who teach me and guide me in the System Analysis and Design subject Eng. DB Wijesinghe, for giving me a good guideline and countless consultations. </a:t>
            </a:r>
          </a:p>
          <a:p>
            <a:endParaRPr lang="en-US" dirty="0"/>
          </a:p>
        </p:txBody>
      </p:sp>
    </p:spTree>
    <p:extLst>
      <p:ext uri="{BB962C8B-B14F-4D97-AF65-F5344CB8AC3E}">
        <p14:creationId xmlns:p14="http://schemas.microsoft.com/office/powerpoint/2010/main" val="4172532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894B-AE47-4436-A943-A40603EFB1C0}"/>
              </a:ext>
            </a:extLst>
          </p:cNvPr>
          <p:cNvSpPr>
            <a:spLocks noGrp="1"/>
          </p:cNvSpPr>
          <p:nvPr>
            <p:ph type="title"/>
          </p:nvPr>
        </p:nvSpPr>
        <p:spPr/>
        <p:txBody>
          <a:bodyPr/>
          <a:lstStyle/>
          <a:p>
            <a:r>
              <a:rPr lang="en-US" dirty="0"/>
              <a:t>Functional Requirements</a:t>
            </a:r>
          </a:p>
        </p:txBody>
      </p:sp>
      <p:sp>
        <p:nvSpPr>
          <p:cNvPr id="3" name="Content Placeholder 2">
            <a:extLst>
              <a:ext uri="{FF2B5EF4-FFF2-40B4-BE49-F238E27FC236}">
                <a16:creationId xmlns:a16="http://schemas.microsoft.com/office/drawing/2014/main" id="{069B921B-1245-4593-BD8A-6EA3B14B95FB}"/>
              </a:ext>
            </a:extLst>
          </p:cNvPr>
          <p:cNvSpPr>
            <a:spLocks noGrp="1"/>
          </p:cNvSpPr>
          <p:nvPr>
            <p:ph idx="1"/>
          </p:nvPr>
        </p:nvSpPr>
        <p:spPr>
          <a:xfrm>
            <a:off x="1250831" y="2527540"/>
            <a:ext cx="8945592" cy="3830128"/>
          </a:xfrm>
        </p:spPr>
        <p:txBody>
          <a:bodyPr>
            <a:normAutofit/>
          </a:bodyPr>
          <a:lstStyle/>
          <a:p>
            <a:pPr marL="0" indent="0">
              <a:buNone/>
            </a:pPr>
            <a:r>
              <a:rPr lang="en-US" dirty="0"/>
              <a:t>1.System must be help to items to add the bill without any delay</a:t>
            </a:r>
          </a:p>
          <a:p>
            <a:pPr marL="0" indent="0">
              <a:buNone/>
            </a:pPr>
            <a:r>
              <a:rPr lang="en-US" dirty="0"/>
              <a:t>2.Cashier must see available quantity and prices of each item in the super markets when doing POS operations.</a:t>
            </a:r>
          </a:p>
          <a:p>
            <a:pPr marL="0" indent="0">
              <a:buNone/>
            </a:pPr>
            <a:r>
              <a:rPr lang="en-US" dirty="0"/>
              <a:t>3.Before start the entering data, cashier must create a bill and it must be assigned to the name of customer. (Default customers 	must be available)</a:t>
            </a:r>
          </a:p>
          <a:p>
            <a:pPr marL="0" indent="0">
              <a:buNone/>
            </a:pPr>
            <a:r>
              <a:rPr lang="en-US" dirty="0"/>
              <a:t>4.After adding items System must generate a printed bill.</a:t>
            </a:r>
          </a:p>
          <a:p>
            <a:pPr marL="0" indent="0">
              <a:buNone/>
            </a:pPr>
            <a:r>
              <a:rPr lang="en-US" dirty="0"/>
              <a:t>5.System must be display selected items, quantity, each price and subtotal amount (each price * Qty) When adding items and must be shows Current total amount of the bill.</a:t>
            </a:r>
          </a:p>
          <a:p>
            <a:endParaRPr lang="en-US" dirty="0"/>
          </a:p>
        </p:txBody>
      </p:sp>
    </p:spTree>
    <p:extLst>
      <p:ext uri="{BB962C8B-B14F-4D97-AF65-F5344CB8AC3E}">
        <p14:creationId xmlns:p14="http://schemas.microsoft.com/office/powerpoint/2010/main" val="373910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894B-AE47-4436-A943-A40603EFB1C0}"/>
              </a:ext>
            </a:extLst>
          </p:cNvPr>
          <p:cNvSpPr>
            <a:spLocks noGrp="1"/>
          </p:cNvSpPr>
          <p:nvPr>
            <p:ph type="title"/>
          </p:nvPr>
        </p:nvSpPr>
        <p:spPr/>
        <p:txBody>
          <a:bodyPr/>
          <a:lstStyle/>
          <a:p>
            <a:r>
              <a:rPr lang="en-US" dirty="0"/>
              <a:t>Functional Requirements</a:t>
            </a:r>
          </a:p>
        </p:txBody>
      </p:sp>
      <p:sp>
        <p:nvSpPr>
          <p:cNvPr id="3" name="Content Placeholder 2">
            <a:extLst>
              <a:ext uri="{FF2B5EF4-FFF2-40B4-BE49-F238E27FC236}">
                <a16:creationId xmlns:a16="http://schemas.microsoft.com/office/drawing/2014/main" id="{069B921B-1245-4593-BD8A-6EA3B14B95FB}"/>
              </a:ext>
            </a:extLst>
          </p:cNvPr>
          <p:cNvSpPr>
            <a:spLocks noGrp="1"/>
          </p:cNvSpPr>
          <p:nvPr>
            <p:ph idx="1"/>
          </p:nvPr>
        </p:nvSpPr>
        <p:spPr>
          <a:xfrm>
            <a:off x="1337095" y="2527539"/>
            <a:ext cx="8876580" cy="3976777"/>
          </a:xfrm>
        </p:spPr>
        <p:txBody>
          <a:bodyPr>
            <a:normAutofit lnSpcReduction="10000"/>
          </a:bodyPr>
          <a:lstStyle/>
          <a:p>
            <a:pPr marL="0" indent="0">
              <a:buNone/>
            </a:pPr>
            <a:r>
              <a:rPr lang="en-US" dirty="0"/>
              <a:t>6.When change the Quantity after adding item system must be auto updated to the bill amount subtotal and discount.</a:t>
            </a:r>
          </a:p>
          <a:p>
            <a:pPr marL="0" indent="0">
              <a:buNone/>
            </a:pPr>
            <a:r>
              <a:rPr lang="en-US" dirty="0"/>
              <a:t>7.When add before added items to the same bill, (customer has choose multiple items from each item) bill must not create another row, it must update previous item record by updating current quantity.</a:t>
            </a:r>
          </a:p>
          <a:p>
            <a:pPr marL="0" indent="0">
              <a:buNone/>
            </a:pPr>
            <a:r>
              <a:rPr lang="en-US" dirty="0"/>
              <a:t>8.System must be capable to handle several bills simultaneously</a:t>
            </a:r>
          </a:p>
          <a:p>
            <a:pPr marL="0" indent="0">
              <a:buNone/>
            </a:pPr>
            <a:r>
              <a:rPr lang="en-US" dirty="0"/>
              <a:t>9.After adding items final total must be displayed in pole display too and bill must be printed.</a:t>
            </a:r>
          </a:p>
          <a:p>
            <a:pPr marL="0" indent="0">
              <a:buNone/>
            </a:pPr>
            <a:r>
              <a:rPr lang="en-US" dirty="0"/>
              <a:t>10.There are several types of users to perform on the system and system must configured to access functionalities according to the user privileges.</a:t>
            </a:r>
          </a:p>
          <a:p>
            <a:pPr marL="0" indent="0">
              <a:buNone/>
            </a:pPr>
            <a:r>
              <a:rPr lang="en-US" dirty="0"/>
              <a:t>11.End of the day each user can get sale summary report and other required reports according to their privileges</a:t>
            </a:r>
          </a:p>
          <a:p>
            <a:endParaRPr lang="en-US" dirty="0"/>
          </a:p>
        </p:txBody>
      </p:sp>
    </p:spTree>
    <p:extLst>
      <p:ext uri="{BB962C8B-B14F-4D97-AF65-F5344CB8AC3E}">
        <p14:creationId xmlns:p14="http://schemas.microsoft.com/office/powerpoint/2010/main" val="482694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D798-9963-4C9C-ACB3-43A2FFCBC2D0}"/>
              </a:ext>
            </a:extLst>
          </p:cNvPr>
          <p:cNvSpPr>
            <a:spLocks noGrp="1"/>
          </p:cNvSpPr>
          <p:nvPr>
            <p:ph type="title"/>
          </p:nvPr>
        </p:nvSpPr>
        <p:spPr/>
        <p:txBody>
          <a:bodyPr/>
          <a:lstStyle/>
          <a:p>
            <a:r>
              <a:rPr lang="en-US" dirty="0"/>
              <a:t>Non – Functional Requirements</a:t>
            </a:r>
          </a:p>
        </p:txBody>
      </p:sp>
      <p:sp>
        <p:nvSpPr>
          <p:cNvPr id="3" name="Content Placeholder 2">
            <a:extLst>
              <a:ext uri="{FF2B5EF4-FFF2-40B4-BE49-F238E27FC236}">
                <a16:creationId xmlns:a16="http://schemas.microsoft.com/office/drawing/2014/main" id="{9B2CEF11-C98E-4877-8D50-6DE8A1DDC984}"/>
              </a:ext>
            </a:extLst>
          </p:cNvPr>
          <p:cNvSpPr>
            <a:spLocks noGrp="1"/>
          </p:cNvSpPr>
          <p:nvPr>
            <p:ph idx="1"/>
          </p:nvPr>
        </p:nvSpPr>
        <p:spPr>
          <a:xfrm>
            <a:off x="1154954" y="2603499"/>
            <a:ext cx="8825659" cy="4107851"/>
          </a:xfrm>
        </p:spPr>
        <p:txBody>
          <a:bodyPr>
            <a:normAutofit/>
          </a:bodyPr>
          <a:lstStyle/>
          <a:p>
            <a:r>
              <a:rPr lang="en-US" u="sng" dirty="0"/>
              <a:t>User friendliness of the Interface</a:t>
            </a:r>
          </a:p>
          <a:p>
            <a:pPr lvl="1"/>
            <a:r>
              <a:rPr lang="en-US" dirty="0"/>
              <a:t>User is able perform POS operations within single interface easily. </a:t>
            </a:r>
          </a:p>
          <a:p>
            <a:pPr lvl="1"/>
            <a:r>
              <a:rPr lang="en-US" dirty="0"/>
              <a:t>user can view all the allowed panels in a single interface. </a:t>
            </a:r>
          </a:p>
          <a:p>
            <a:pPr lvl="1"/>
            <a:r>
              <a:rPr lang="en-US" dirty="0"/>
              <a:t>Admin User and managers can view the reports according to the year and month in a single interface. </a:t>
            </a:r>
          </a:p>
          <a:p>
            <a:pPr lvl="1"/>
            <a:r>
              <a:rPr lang="en-US" dirty="0"/>
              <a:t>Interfaces are clear and easy to identify because of the look and appearance of those. </a:t>
            </a:r>
          </a:p>
          <a:p>
            <a:pPr lvl="1"/>
            <a:r>
              <a:rPr lang="en-US" dirty="0"/>
              <a:t>It is not used complex  themes and colors and themes will be attractive for the person using the system.</a:t>
            </a:r>
          </a:p>
          <a:p>
            <a:r>
              <a:rPr lang="en-US" u="sng" dirty="0"/>
              <a:t>Performance</a:t>
            </a:r>
          </a:p>
          <a:p>
            <a:pPr lvl="1"/>
            <a:r>
              <a:rPr lang="en-US" dirty="0"/>
              <a:t>User will able to view the available details quickly without any delay. </a:t>
            </a:r>
          </a:p>
          <a:p>
            <a:pPr lvl="1"/>
            <a:r>
              <a:rPr lang="en-US" dirty="0"/>
              <a:t>Data should be loaded instantly to the user when perform a task in the system. </a:t>
            </a:r>
          </a:p>
          <a:p>
            <a:pPr marL="0" indent="0">
              <a:buNone/>
            </a:pPr>
            <a:endParaRPr lang="en-US" dirty="0"/>
          </a:p>
        </p:txBody>
      </p:sp>
    </p:spTree>
    <p:extLst>
      <p:ext uri="{BB962C8B-B14F-4D97-AF65-F5344CB8AC3E}">
        <p14:creationId xmlns:p14="http://schemas.microsoft.com/office/powerpoint/2010/main" val="1981905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D798-9963-4C9C-ACB3-43A2FFCBC2D0}"/>
              </a:ext>
            </a:extLst>
          </p:cNvPr>
          <p:cNvSpPr>
            <a:spLocks noGrp="1"/>
          </p:cNvSpPr>
          <p:nvPr>
            <p:ph type="title"/>
          </p:nvPr>
        </p:nvSpPr>
        <p:spPr/>
        <p:txBody>
          <a:bodyPr/>
          <a:lstStyle/>
          <a:p>
            <a:r>
              <a:rPr lang="en-US" dirty="0"/>
              <a:t>Non – Functional Requirements</a:t>
            </a:r>
          </a:p>
        </p:txBody>
      </p:sp>
      <p:sp>
        <p:nvSpPr>
          <p:cNvPr id="3" name="Content Placeholder 2">
            <a:extLst>
              <a:ext uri="{FF2B5EF4-FFF2-40B4-BE49-F238E27FC236}">
                <a16:creationId xmlns:a16="http://schemas.microsoft.com/office/drawing/2014/main" id="{9B2CEF11-C98E-4877-8D50-6DE8A1DDC984}"/>
              </a:ext>
            </a:extLst>
          </p:cNvPr>
          <p:cNvSpPr>
            <a:spLocks noGrp="1"/>
          </p:cNvSpPr>
          <p:nvPr>
            <p:ph idx="1"/>
          </p:nvPr>
        </p:nvSpPr>
        <p:spPr>
          <a:xfrm>
            <a:off x="1154954" y="2603499"/>
            <a:ext cx="8825659" cy="4107851"/>
          </a:xfrm>
        </p:spPr>
        <p:txBody>
          <a:bodyPr>
            <a:normAutofit fontScale="92500" lnSpcReduction="10000"/>
          </a:bodyPr>
          <a:lstStyle/>
          <a:p>
            <a:r>
              <a:rPr lang="en-US" u="sng" dirty="0"/>
              <a:t>Security</a:t>
            </a:r>
          </a:p>
          <a:p>
            <a:pPr lvl="1"/>
            <a:r>
              <a:rPr lang="en-US" dirty="0"/>
              <a:t>System Must be password protected. </a:t>
            </a:r>
          </a:p>
          <a:p>
            <a:pPr lvl="1"/>
            <a:r>
              <a:rPr lang="en-US" dirty="0"/>
              <a:t>Main interface of the system can be only accessed after provide the main password. </a:t>
            </a:r>
          </a:p>
          <a:p>
            <a:pPr lvl="1"/>
            <a:r>
              <a:rPr lang="en-US" dirty="0"/>
              <a:t>view reports and to done a restoration of a database need separate passwords to ensures the security of the system.</a:t>
            </a:r>
          </a:p>
          <a:p>
            <a:r>
              <a:rPr lang="en-US" u="sng" dirty="0"/>
              <a:t>Availability</a:t>
            </a:r>
          </a:p>
          <a:p>
            <a:pPr lvl="1"/>
            <a:r>
              <a:rPr lang="en-US" dirty="0"/>
              <a:t>System should available for the use whenever it needed to access. </a:t>
            </a:r>
          </a:p>
          <a:p>
            <a:pPr lvl="1"/>
            <a:r>
              <a:rPr lang="en-US" dirty="0"/>
              <a:t>Connection to the database should be there always and hence able to do any insertion or updating to the database without any issue.</a:t>
            </a:r>
          </a:p>
          <a:p>
            <a:r>
              <a:rPr lang="en-US" u="sng" dirty="0"/>
              <a:t>Privacy</a:t>
            </a:r>
          </a:p>
          <a:p>
            <a:pPr lvl="1"/>
            <a:r>
              <a:rPr lang="en-US" dirty="0"/>
              <a:t>All employee related details only can be update and access by authorized person.</a:t>
            </a:r>
          </a:p>
          <a:p>
            <a:pPr lvl="1"/>
            <a:r>
              <a:rPr lang="en-US" dirty="0"/>
              <a:t>Database access should be only done using authorized person and database should have a password and only admin users should able to use that.</a:t>
            </a:r>
          </a:p>
          <a:p>
            <a:pPr marL="0" indent="0">
              <a:buNone/>
            </a:pPr>
            <a:endParaRPr lang="en-US" dirty="0"/>
          </a:p>
        </p:txBody>
      </p:sp>
    </p:spTree>
    <p:extLst>
      <p:ext uri="{BB962C8B-B14F-4D97-AF65-F5344CB8AC3E}">
        <p14:creationId xmlns:p14="http://schemas.microsoft.com/office/powerpoint/2010/main" val="1343323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BC7030-9E3A-4CDF-9F2B-12B488FF1157}"/>
              </a:ext>
            </a:extLst>
          </p:cNvPr>
          <p:cNvSpPr>
            <a:spLocks noGrp="1"/>
          </p:cNvSpPr>
          <p:nvPr>
            <p:ph type="ctrTitle"/>
          </p:nvPr>
        </p:nvSpPr>
        <p:spPr/>
        <p:txBody>
          <a:bodyPr/>
          <a:lstStyle/>
          <a:p>
            <a:r>
              <a:rPr lang="en-US" dirty="0"/>
              <a:t>Requirement Analysis</a:t>
            </a:r>
          </a:p>
        </p:txBody>
      </p:sp>
      <p:sp>
        <p:nvSpPr>
          <p:cNvPr id="5" name="Subtitle 4">
            <a:extLst>
              <a:ext uri="{FF2B5EF4-FFF2-40B4-BE49-F238E27FC236}">
                <a16:creationId xmlns:a16="http://schemas.microsoft.com/office/drawing/2014/main" id="{EC104F90-49B9-41C2-A09E-3E3C6944112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1194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8FDF-3CF0-4270-9D91-333954B45525}"/>
              </a:ext>
            </a:extLst>
          </p:cNvPr>
          <p:cNvSpPr>
            <a:spLocks noGrp="1"/>
          </p:cNvSpPr>
          <p:nvPr>
            <p:ph type="ctrTitle"/>
          </p:nvPr>
        </p:nvSpPr>
        <p:spPr/>
        <p:txBody>
          <a:bodyPr/>
          <a:lstStyle/>
          <a:p>
            <a:r>
              <a:rPr lang="en-US" dirty="0"/>
              <a:t>Proposed System simple Work Flow</a:t>
            </a:r>
          </a:p>
        </p:txBody>
      </p:sp>
      <p:sp>
        <p:nvSpPr>
          <p:cNvPr id="4" name="Subtitle 3">
            <a:extLst>
              <a:ext uri="{FF2B5EF4-FFF2-40B4-BE49-F238E27FC236}">
                <a16:creationId xmlns:a16="http://schemas.microsoft.com/office/drawing/2014/main" id="{E0362638-C233-4C9C-90A0-9C31C61D2AE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6849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D9C83-9F4D-42E0-9347-1824E55FB38F}"/>
              </a:ext>
            </a:extLst>
          </p:cNvPr>
          <p:cNvSpPr>
            <a:spLocks noGrp="1"/>
          </p:cNvSpPr>
          <p:nvPr>
            <p:ph type="title"/>
          </p:nvPr>
        </p:nvSpPr>
        <p:spPr/>
        <p:txBody>
          <a:bodyPr/>
          <a:lstStyle/>
          <a:p>
            <a:pPr marL="0" indent="0">
              <a:buNone/>
            </a:pPr>
            <a:r>
              <a:rPr lang="en-US" dirty="0"/>
              <a:t>	POS operations (Brief) </a:t>
            </a:r>
          </a:p>
        </p:txBody>
      </p:sp>
      <p:sp>
        <p:nvSpPr>
          <p:cNvPr id="3" name="Content Placeholder 2">
            <a:extLst>
              <a:ext uri="{FF2B5EF4-FFF2-40B4-BE49-F238E27FC236}">
                <a16:creationId xmlns:a16="http://schemas.microsoft.com/office/drawing/2014/main" id="{34E2CBC3-F947-43F1-B598-586EDA17B714}"/>
              </a:ext>
            </a:extLst>
          </p:cNvPr>
          <p:cNvSpPr>
            <a:spLocks noGrp="1"/>
          </p:cNvSpPr>
          <p:nvPr>
            <p:ph idx="1"/>
          </p:nvPr>
        </p:nvSpPr>
        <p:spPr/>
        <p:txBody>
          <a:bodyPr>
            <a:normAutofit fontScale="85000" lnSpcReduction="20000"/>
          </a:bodyPr>
          <a:lstStyle/>
          <a:p>
            <a:r>
              <a:rPr lang="en-US" dirty="0"/>
              <a:t>Customer Selects items by reaching to the item</a:t>
            </a:r>
          </a:p>
          <a:p>
            <a:r>
              <a:rPr lang="en-US" dirty="0"/>
              <a:t>After Selecting item customer will be at a Cashier</a:t>
            </a:r>
          </a:p>
          <a:p>
            <a:r>
              <a:rPr lang="en-US" dirty="0"/>
              <a:t>Cashier Create a Bill and Enters items to the Bill</a:t>
            </a:r>
          </a:p>
          <a:p>
            <a:r>
              <a:rPr lang="en-US" dirty="0"/>
              <a:t>System Shows Subtotal and Current bill amount when cashier add items to the system</a:t>
            </a:r>
          </a:p>
          <a:p>
            <a:r>
              <a:rPr lang="en-US" dirty="0"/>
              <a:t>After adding items System displays the total bill amount</a:t>
            </a:r>
          </a:p>
          <a:p>
            <a:r>
              <a:rPr lang="en-US" dirty="0"/>
              <a:t>After adding items, Pole display shows the final amount and Cashier says to the customer</a:t>
            </a:r>
          </a:p>
          <a:p>
            <a:r>
              <a:rPr lang="en-US" dirty="0"/>
              <a:t>Cashier select the payment method by asking the customer</a:t>
            </a:r>
          </a:p>
          <a:p>
            <a:r>
              <a:rPr lang="en-US" dirty="0"/>
              <a:t>Cashier Enter the cash amount and give back the balance amount if available or process the Card payment System.</a:t>
            </a:r>
          </a:p>
          <a:p>
            <a:r>
              <a:rPr lang="en-US" dirty="0"/>
              <a:t>System Generate the Bill</a:t>
            </a:r>
          </a:p>
          <a:p>
            <a:r>
              <a:rPr lang="en-US" dirty="0"/>
              <a:t>When Cashier Marked as Paid System will updated and ready to serve another customer</a:t>
            </a:r>
          </a:p>
          <a:p>
            <a:endParaRPr lang="en-US" dirty="0"/>
          </a:p>
        </p:txBody>
      </p:sp>
    </p:spTree>
    <p:extLst>
      <p:ext uri="{BB962C8B-B14F-4D97-AF65-F5344CB8AC3E}">
        <p14:creationId xmlns:p14="http://schemas.microsoft.com/office/powerpoint/2010/main" val="237217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675B-8B7B-4159-A155-EDB2BA90576C}"/>
              </a:ext>
            </a:extLst>
          </p:cNvPr>
          <p:cNvSpPr>
            <a:spLocks noGrp="1"/>
          </p:cNvSpPr>
          <p:nvPr>
            <p:ph type="title"/>
          </p:nvPr>
        </p:nvSpPr>
        <p:spPr/>
        <p:txBody>
          <a:bodyPr/>
          <a:lstStyle/>
          <a:p>
            <a:r>
              <a:rPr lang="en-US" dirty="0"/>
              <a:t>Create the Bill</a:t>
            </a:r>
          </a:p>
        </p:txBody>
      </p:sp>
      <p:sp>
        <p:nvSpPr>
          <p:cNvPr id="3" name="Content Placeholder 2">
            <a:extLst>
              <a:ext uri="{FF2B5EF4-FFF2-40B4-BE49-F238E27FC236}">
                <a16:creationId xmlns:a16="http://schemas.microsoft.com/office/drawing/2014/main" id="{23212F48-2968-4B60-B30D-E9D842ABEE09}"/>
              </a:ext>
            </a:extLst>
          </p:cNvPr>
          <p:cNvSpPr>
            <a:spLocks noGrp="1"/>
          </p:cNvSpPr>
          <p:nvPr>
            <p:ph idx="1"/>
          </p:nvPr>
        </p:nvSpPr>
        <p:spPr>
          <a:xfrm>
            <a:off x="1219200" y="2292949"/>
            <a:ext cx="8825659" cy="4081972"/>
          </a:xfrm>
        </p:spPr>
        <p:txBody>
          <a:bodyPr>
            <a:normAutofit fontScale="25000" lnSpcReduction="20000"/>
          </a:bodyPr>
          <a:lstStyle/>
          <a:p>
            <a:pPr marL="112713" marR="0" indent="-1588">
              <a:lnSpc>
                <a:spcPct val="107000"/>
              </a:lnSpc>
              <a:spcBef>
                <a:spcPts val="0"/>
              </a:spcBef>
              <a:spcAft>
                <a:spcPts val="0"/>
              </a:spcAft>
            </a:pPr>
            <a:r>
              <a:rPr lang="en-US" sz="6400" dirty="0">
                <a:effectLst/>
                <a:latin typeface="Calibri" panose="020F0502020204030204" pitchFamily="34" charset="0"/>
                <a:ea typeface="Calibri" panose="020F0502020204030204" pitchFamily="34" charset="0"/>
                <a:cs typeface="Iskoola Pota" panose="020B0502040204020203" pitchFamily="34" charset="0"/>
              </a:rPr>
              <a:t>  Before start the entering data, cashier must create a bill and it must be assigned to the name of customer. (Default customers also available)</a:t>
            </a:r>
          </a:p>
          <a:p>
            <a:pPr marL="0" marR="0" lvl="0" indent="0">
              <a:lnSpc>
                <a:spcPct val="107000"/>
              </a:lnSpc>
              <a:spcBef>
                <a:spcPts val="0"/>
              </a:spcBef>
              <a:spcAft>
                <a:spcPts val="0"/>
              </a:spcAft>
              <a:buNone/>
            </a:pPr>
            <a:r>
              <a:rPr lang="en-US" sz="6400" dirty="0">
                <a:effectLst/>
                <a:latin typeface="Calibri" panose="020F0502020204030204" pitchFamily="34" charset="0"/>
                <a:ea typeface="Calibri" panose="020F0502020204030204" pitchFamily="34" charset="0"/>
                <a:cs typeface="Iskoola Pota" panose="020B0502040204020203" pitchFamily="34" charset="0"/>
              </a:rPr>
              <a:t>    Bill has several states as follows</a:t>
            </a:r>
          </a:p>
          <a:p>
            <a:pPr marL="742950" marR="0" lvl="1" indent="-285750">
              <a:lnSpc>
                <a:spcPct val="107000"/>
              </a:lnSpc>
              <a:spcBef>
                <a:spcPts val="0"/>
              </a:spcBef>
              <a:spcAft>
                <a:spcPts val="0"/>
              </a:spcAft>
              <a:buFont typeface="+mj-lt"/>
              <a:buAutoNum type="alphaLcPeriod"/>
            </a:pPr>
            <a:r>
              <a:rPr lang="en-US" sz="6400" dirty="0">
                <a:effectLst/>
                <a:latin typeface="Calibri" panose="020F0502020204030204" pitchFamily="34" charset="0"/>
                <a:ea typeface="Calibri" panose="020F0502020204030204" pitchFamily="34" charset="0"/>
                <a:cs typeface="Iskoola Pota" panose="020B0502040204020203" pitchFamily="34" charset="0"/>
              </a:rPr>
              <a:t>Created	- customer came to the cashier and ready to add items</a:t>
            </a:r>
          </a:p>
          <a:p>
            <a:pPr marL="742950" marR="0" lvl="1" indent="-285750">
              <a:lnSpc>
                <a:spcPct val="107000"/>
              </a:lnSpc>
              <a:spcBef>
                <a:spcPts val="0"/>
              </a:spcBef>
              <a:spcAft>
                <a:spcPts val="0"/>
              </a:spcAft>
              <a:buFont typeface="+mj-lt"/>
              <a:buAutoNum type="alphaLcPeriod"/>
            </a:pPr>
            <a:r>
              <a:rPr lang="en-US" sz="6400" dirty="0">
                <a:effectLst/>
                <a:latin typeface="Calibri" panose="020F0502020204030204" pitchFamily="34" charset="0"/>
                <a:ea typeface="Calibri" panose="020F0502020204030204" pitchFamily="34" charset="0"/>
                <a:cs typeface="Iskoola Pota" panose="020B0502040204020203" pitchFamily="34" charset="0"/>
              </a:rPr>
              <a:t>Processing	- adding items</a:t>
            </a:r>
          </a:p>
          <a:p>
            <a:pPr marL="742950" marR="0" lvl="1" indent="-285750">
              <a:lnSpc>
                <a:spcPct val="107000"/>
              </a:lnSpc>
              <a:spcBef>
                <a:spcPts val="0"/>
              </a:spcBef>
              <a:spcAft>
                <a:spcPts val="0"/>
              </a:spcAft>
              <a:buFont typeface="+mj-lt"/>
              <a:buAutoNum type="alphaLcPeriod"/>
            </a:pPr>
            <a:r>
              <a:rPr lang="en-US" sz="6400" dirty="0">
                <a:effectLst/>
                <a:latin typeface="Calibri" panose="020F0502020204030204" pitchFamily="34" charset="0"/>
                <a:ea typeface="Calibri" panose="020F0502020204030204" pitchFamily="34" charset="0"/>
                <a:cs typeface="Iskoola Pota" panose="020B0502040204020203" pitchFamily="34" charset="0"/>
              </a:rPr>
              <a:t>Hold		- customer choosing additional products</a:t>
            </a:r>
          </a:p>
          <a:p>
            <a:pPr marL="742950" marR="0" lvl="1" indent="-285750">
              <a:lnSpc>
                <a:spcPct val="107000"/>
              </a:lnSpc>
              <a:spcBef>
                <a:spcPts val="0"/>
              </a:spcBef>
              <a:spcAft>
                <a:spcPts val="0"/>
              </a:spcAft>
              <a:buFont typeface="+mj-lt"/>
              <a:buAutoNum type="alphaLcPeriod"/>
            </a:pPr>
            <a:r>
              <a:rPr lang="en-US" sz="6400" dirty="0">
                <a:effectLst/>
                <a:latin typeface="Calibri" panose="020F0502020204030204" pitchFamily="34" charset="0"/>
                <a:ea typeface="Calibri" panose="020F0502020204030204" pitchFamily="34" charset="0"/>
                <a:cs typeface="Iskoola Pota" panose="020B0502040204020203" pitchFamily="34" charset="0"/>
              </a:rPr>
              <a:t>Bill generated	- bill has printed</a:t>
            </a:r>
          </a:p>
          <a:p>
            <a:pPr marL="742950" marR="0" lvl="1" indent="-285750">
              <a:lnSpc>
                <a:spcPct val="107000"/>
              </a:lnSpc>
              <a:spcBef>
                <a:spcPts val="0"/>
              </a:spcBef>
              <a:spcAft>
                <a:spcPts val="0"/>
              </a:spcAft>
              <a:buFont typeface="+mj-lt"/>
              <a:buAutoNum type="alphaLcPeriod"/>
            </a:pPr>
            <a:r>
              <a:rPr lang="en-US" sz="6400" dirty="0">
                <a:effectLst/>
                <a:latin typeface="Calibri" panose="020F0502020204030204" pitchFamily="34" charset="0"/>
                <a:ea typeface="Calibri" panose="020F0502020204030204" pitchFamily="34" charset="0"/>
                <a:cs typeface="Iskoola Pota" panose="020B0502040204020203" pitchFamily="34" charset="0"/>
              </a:rPr>
              <a:t>Paid		- end adding items and paid total amount</a:t>
            </a:r>
          </a:p>
          <a:p>
            <a:pPr marL="742950" marR="0" lvl="1" indent="-285750">
              <a:lnSpc>
                <a:spcPct val="107000"/>
              </a:lnSpc>
              <a:spcBef>
                <a:spcPts val="0"/>
              </a:spcBef>
              <a:spcAft>
                <a:spcPts val="0"/>
              </a:spcAft>
              <a:buFont typeface="+mj-lt"/>
              <a:buAutoNum type="alphaLcPeriod"/>
            </a:pPr>
            <a:r>
              <a:rPr lang="en-US" sz="6400" dirty="0">
                <a:effectLst/>
                <a:latin typeface="Calibri" panose="020F0502020204030204" pitchFamily="34" charset="0"/>
                <a:ea typeface="Calibri" panose="020F0502020204030204" pitchFamily="34" charset="0"/>
                <a:cs typeface="Iskoola Pota" panose="020B0502040204020203" pitchFamily="34" charset="0"/>
              </a:rPr>
              <a:t>Queue		- queue to the deliver to customer if requested</a:t>
            </a:r>
          </a:p>
          <a:p>
            <a:pPr marL="742950" marR="0" lvl="1" indent="-285750">
              <a:lnSpc>
                <a:spcPct val="107000"/>
              </a:lnSpc>
              <a:spcBef>
                <a:spcPts val="0"/>
              </a:spcBef>
              <a:spcAft>
                <a:spcPts val="0"/>
              </a:spcAft>
              <a:buFont typeface="+mj-lt"/>
              <a:buAutoNum type="alphaLcPeriod"/>
            </a:pPr>
            <a:r>
              <a:rPr lang="en-US" sz="6400" dirty="0">
                <a:effectLst/>
                <a:latin typeface="Calibri" panose="020F0502020204030204" pitchFamily="34" charset="0"/>
                <a:ea typeface="Calibri" panose="020F0502020204030204" pitchFamily="34" charset="0"/>
                <a:cs typeface="Iskoola Pota" panose="020B0502040204020203" pitchFamily="34" charset="0"/>
              </a:rPr>
              <a:t>Sent		- sent items to customer</a:t>
            </a:r>
          </a:p>
          <a:p>
            <a:pPr marL="742950" marR="0" lvl="1" indent="-285750">
              <a:lnSpc>
                <a:spcPct val="107000"/>
              </a:lnSpc>
              <a:spcBef>
                <a:spcPts val="0"/>
              </a:spcBef>
              <a:spcAft>
                <a:spcPts val="0"/>
              </a:spcAft>
              <a:buFont typeface="+mj-lt"/>
              <a:buAutoNum type="alphaLcPeriod"/>
            </a:pPr>
            <a:r>
              <a:rPr lang="en-US" sz="6400" dirty="0">
                <a:effectLst/>
                <a:latin typeface="Calibri" panose="020F0502020204030204" pitchFamily="34" charset="0"/>
                <a:ea typeface="Calibri" panose="020F0502020204030204" pitchFamily="34" charset="0"/>
                <a:cs typeface="Iskoola Pota" panose="020B0502040204020203" pitchFamily="34" charset="0"/>
              </a:rPr>
              <a:t>Delivered 	- Delivered items</a:t>
            </a:r>
          </a:p>
          <a:p>
            <a:pPr marL="512763" lvl="1" indent="-1588">
              <a:lnSpc>
                <a:spcPct val="107000"/>
              </a:lnSpc>
              <a:spcBef>
                <a:spcPts val="0"/>
              </a:spcBef>
            </a:pPr>
            <a:endParaRPr lang="en-US" sz="6400" dirty="0">
              <a:effectLst/>
              <a:latin typeface="Calibri" panose="020F0502020204030204" pitchFamily="34" charset="0"/>
              <a:ea typeface="Calibri" panose="020F0502020204030204" pitchFamily="34" charset="0"/>
              <a:cs typeface="Iskoola Pota" panose="020B0502040204020203" pitchFamily="34" charset="0"/>
            </a:endParaRPr>
          </a:p>
          <a:p>
            <a:pPr marL="112713" marR="0" indent="-1588">
              <a:lnSpc>
                <a:spcPct val="107000"/>
              </a:lnSpc>
              <a:spcBef>
                <a:spcPts val="0"/>
              </a:spcBef>
              <a:spcAft>
                <a:spcPts val="0"/>
              </a:spcAft>
            </a:pPr>
            <a:r>
              <a:rPr lang="en-US" sz="6400" dirty="0">
                <a:effectLst/>
                <a:latin typeface="Calibri" panose="020F0502020204030204" pitchFamily="34" charset="0"/>
                <a:ea typeface="Calibri" panose="020F0502020204030204" pitchFamily="34" charset="0"/>
                <a:cs typeface="Iskoola Pota" panose="020B0502040204020203" pitchFamily="34" charset="0"/>
              </a:rPr>
              <a:t>  Initially System will be displays available items at the supermarket in a left side panel. Cashier can view by scrolling and select by double tapping the item to add to current bill. cashier can use also below options to add products to the bill,</a:t>
            </a:r>
          </a:p>
          <a:p>
            <a:pPr marL="1200150" lvl="2" indent="0">
              <a:lnSpc>
                <a:spcPct val="107000"/>
              </a:lnSpc>
              <a:spcBef>
                <a:spcPts val="0"/>
              </a:spcBef>
              <a:buNone/>
            </a:pPr>
            <a:r>
              <a:rPr lang="en-US" sz="5600" dirty="0">
                <a:effectLst/>
                <a:latin typeface="Calibri" panose="020F0502020204030204" pitchFamily="34" charset="0"/>
                <a:ea typeface="Calibri" panose="020F0502020204030204" pitchFamily="34" charset="0"/>
                <a:cs typeface="Iskoola Pota" panose="020B0502040204020203" pitchFamily="34" charset="0"/>
              </a:rPr>
              <a:t>      </a:t>
            </a:r>
            <a:r>
              <a:rPr lang="en-US" sz="5600" dirty="0" err="1">
                <a:effectLst/>
                <a:latin typeface="Calibri" panose="020F0502020204030204" pitchFamily="34" charset="0"/>
                <a:ea typeface="Calibri" panose="020F0502020204030204" pitchFamily="34" charset="0"/>
                <a:cs typeface="Iskoola Pota" panose="020B0502040204020203" pitchFamily="34" charset="0"/>
              </a:rPr>
              <a:t>i</a:t>
            </a:r>
            <a:r>
              <a:rPr lang="en-US" sz="5600" dirty="0">
                <a:effectLst/>
                <a:latin typeface="Calibri" panose="020F0502020204030204" pitchFamily="34" charset="0"/>
                <a:ea typeface="Calibri" panose="020F0502020204030204" pitchFamily="34" charset="0"/>
                <a:cs typeface="Iskoola Pota" panose="020B0502040204020203" pitchFamily="34" charset="0"/>
              </a:rPr>
              <a:t>.  scanning the barcode which labeled on the product </a:t>
            </a:r>
          </a:p>
          <a:p>
            <a:pPr lvl="1" indent="0">
              <a:lnSpc>
                <a:spcPct val="107000"/>
              </a:lnSpc>
              <a:spcBef>
                <a:spcPts val="0"/>
              </a:spcBef>
              <a:buNone/>
            </a:pPr>
            <a:r>
              <a:rPr lang="en-US" sz="6400" dirty="0">
                <a:effectLst/>
                <a:latin typeface="Calibri" panose="020F0502020204030204" pitchFamily="34" charset="0"/>
                <a:ea typeface="Calibri" panose="020F0502020204030204" pitchFamily="34" charset="0"/>
                <a:cs typeface="Iskoola Pota" panose="020B0502040204020203" pitchFamily="34" charset="0"/>
              </a:rPr>
              <a:t>		ii. entering the product barcode to the system, </a:t>
            </a:r>
            <a:br>
              <a:rPr lang="en-US" sz="6400" dirty="0">
                <a:effectLst/>
                <a:latin typeface="Calibri" panose="020F0502020204030204" pitchFamily="34" charset="0"/>
                <a:ea typeface="Calibri" panose="020F0502020204030204" pitchFamily="34" charset="0"/>
                <a:cs typeface="Iskoola Pota" panose="020B0502040204020203" pitchFamily="34" charset="0"/>
              </a:rPr>
            </a:br>
            <a:r>
              <a:rPr lang="en-US" sz="6400" dirty="0">
                <a:effectLst/>
                <a:latin typeface="Calibri" panose="020F0502020204030204" pitchFamily="34" charset="0"/>
                <a:ea typeface="Calibri" panose="020F0502020204030204" pitchFamily="34" charset="0"/>
                <a:cs typeface="Iskoola Pota" panose="020B0502040204020203" pitchFamily="34" charset="0"/>
              </a:rPr>
              <a:t>		iii. Searching item by name or price</a:t>
            </a:r>
          </a:p>
          <a:p>
            <a:pPr lvl="1" indent="0">
              <a:lnSpc>
                <a:spcPct val="107000"/>
              </a:lnSpc>
              <a:spcBef>
                <a:spcPts val="0"/>
              </a:spcBef>
              <a:buNone/>
            </a:pPr>
            <a:endParaRPr lang="en-US" sz="6400" dirty="0">
              <a:effectLst/>
              <a:latin typeface="Calibri" panose="020F0502020204030204" pitchFamily="34" charset="0"/>
              <a:ea typeface="Calibri" panose="020F0502020204030204" pitchFamily="34" charset="0"/>
              <a:cs typeface="Iskoola Pota" panose="020B0502040204020203" pitchFamily="34" charset="0"/>
            </a:endParaRPr>
          </a:p>
          <a:p>
            <a:pPr>
              <a:lnSpc>
                <a:spcPct val="107000"/>
              </a:lnSpc>
              <a:spcBef>
                <a:spcPts val="0"/>
              </a:spcBef>
            </a:pPr>
            <a:r>
              <a:rPr lang="en-US" sz="6400" dirty="0">
                <a:effectLst/>
                <a:latin typeface="Calibri" panose="020F0502020204030204" pitchFamily="34" charset="0"/>
                <a:ea typeface="Calibri" panose="020F0502020204030204" pitchFamily="34" charset="0"/>
                <a:cs typeface="Iskoola Pota" panose="020B0502040204020203" pitchFamily="34" charset="0"/>
              </a:rPr>
              <a:t>Cashier can see available quantity and prices of each item in the super markets.</a:t>
            </a:r>
          </a:p>
          <a:p>
            <a:endParaRPr lang="en-US" dirty="0"/>
          </a:p>
        </p:txBody>
      </p:sp>
    </p:spTree>
    <p:extLst>
      <p:ext uri="{BB962C8B-B14F-4D97-AF65-F5344CB8AC3E}">
        <p14:creationId xmlns:p14="http://schemas.microsoft.com/office/powerpoint/2010/main" val="389680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18A9B-E06E-452D-9CE2-46B94B007C97}"/>
              </a:ext>
            </a:extLst>
          </p:cNvPr>
          <p:cNvSpPr>
            <a:spLocks noGrp="1"/>
          </p:cNvSpPr>
          <p:nvPr>
            <p:ph type="title"/>
          </p:nvPr>
        </p:nvSpPr>
        <p:spPr/>
        <p:txBody>
          <a:bodyPr/>
          <a:lstStyle/>
          <a:p>
            <a:r>
              <a:rPr lang="en-US" dirty="0"/>
              <a:t>Add items to the Bill</a:t>
            </a:r>
          </a:p>
        </p:txBody>
      </p:sp>
      <p:sp>
        <p:nvSpPr>
          <p:cNvPr id="3" name="Content Placeholder 2">
            <a:extLst>
              <a:ext uri="{FF2B5EF4-FFF2-40B4-BE49-F238E27FC236}">
                <a16:creationId xmlns:a16="http://schemas.microsoft.com/office/drawing/2014/main" id="{2240801D-2C45-4DC7-ADEE-8D63E00DF303}"/>
              </a:ext>
            </a:extLst>
          </p:cNvPr>
          <p:cNvSpPr>
            <a:spLocks noGrp="1"/>
          </p:cNvSpPr>
          <p:nvPr>
            <p:ph idx="1"/>
          </p:nvPr>
        </p:nvSpPr>
        <p:spPr/>
        <p:txBody>
          <a:bodyPr>
            <a:normAutofit fontScale="85000" lnSpcReduction="20000"/>
          </a:bodyPr>
          <a:lstStyle/>
          <a:p>
            <a:r>
              <a:rPr lang="en-US" dirty="0"/>
              <a:t>System must be display selected items, quantity, each price and subtotal amount (each price * Qty) When adding items and must be shows Current total amount of the bill.</a:t>
            </a:r>
          </a:p>
          <a:p>
            <a:r>
              <a:rPr lang="en-US" dirty="0"/>
              <a:t> When change the Quantity after adding item system must be auto updated to the bill amount subtotal and discount.</a:t>
            </a:r>
          </a:p>
          <a:p>
            <a:r>
              <a:rPr lang="en-US" dirty="0"/>
              <a:t>  When add before added items to the same bill, (customer has choose multiple items from each item) bill must not create another row, it must update previous item record by updating current quantity.</a:t>
            </a:r>
          </a:p>
          <a:p>
            <a:r>
              <a:rPr lang="en-US" dirty="0"/>
              <a:t> System must be capable to handle another bill without completing current bill processing. (If customer decided to add more items to the bill, cashier and next customer must not wait until the current customer come. Cashier can hold the current bill and serve the next customer. When customer comes with new items cahier can resume previous billing operation).</a:t>
            </a:r>
          </a:p>
          <a:p>
            <a:r>
              <a:rPr lang="en-US" dirty="0"/>
              <a:t> After adding items final total must be displayed in pole display too and bill must be printed.</a:t>
            </a:r>
          </a:p>
        </p:txBody>
      </p:sp>
    </p:spTree>
    <p:extLst>
      <p:ext uri="{BB962C8B-B14F-4D97-AF65-F5344CB8AC3E}">
        <p14:creationId xmlns:p14="http://schemas.microsoft.com/office/powerpoint/2010/main" val="427235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0299-F44E-4309-B846-6B11BD924C01}"/>
              </a:ext>
            </a:extLst>
          </p:cNvPr>
          <p:cNvSpPr>
            <a:spLocks noGrp="1"/>
          </p:cNvSpPr>
          <p:nvPr>
            <p:ph type="title"/>
          </p:nvPr>
        </p:nvSpPr>
        <p:spPr/>
        <p:txBody>
          <a:bodyPr/>
          <a:lstStyle/>
          <a:p>
            <a:r>
              <a:rPr lang="en-US" dirty="0"/>
              <a:t>Bill Content</a:t>
            </a:r>
          </a:p>
        </p:txBody>
      </p:sp>
      <p:sp>
        <p:nvSpPr>
          <p:cNvPr id="3" name="Content Placeholder 2">
            <a:extLst>
              <a:ext uri="{FF2B5EF4-FFF2-40B4-BE49-F238E27FC236}">
                <a16:creationId xmlns:a16="http://schemas.microsoft.com/office/drawing/2014/main" id="{A39506CF-4697-4425-94E5-9DDB8EF72831}"/>
              </a:ext>
            </a:extLst>
          </p:cNvPr>
          <p:cNvSpPr>
            <a:spLocks noGrp="1"/>
          </p:cNvSpPr>
          <p:nvPr>
            <p:ph idx="1"/>
          </p:nvPr>
        </p:nvSpPr>
        <p:spPr>
          <a:xfrm>
            <a:off x="1154954" y="2337758"/>
            <a:ext cx="8825659" cy="3682042"/>
          </a:xfrm>
        </p:spPr>
        <p:txBody>
          <a:bodyPr>
            <a:normAutofit fontScale="25000" lnSpcReduction="20000"/>
          </a:bodyPr>
          <a:lstStyle/>
          <a:p>
            <a:r>
              <a:rPr lang="en-US" sz="4800" dirty="0"/>
              <a:t>Supermarket name and contact details</a:t>
            </a:r>
          </a:p>
          <a:p>
            <a:r>
              <a:rPr lang="en-US" sz="4800" dirty="0"/>
              <a:t>Date and Time and Bill Number</a:t>
            </a:r>
          </a:p>
          <a:p>
            <a:r>
              <a:rPr lang="en-US" sz="4800" dirty="0"/>
              <a:t>Barcode (product id)</a:t>
            </a:r>
          </a:p>
          <a:p>
            <a:r>
              <a:rPr lang="en-US" sz="4800" dirty="0"/>
              <a:t>Item name</a:t>
            </a:r>
          </a:p>
          <a:p>
            <a:r>
              <a:rPr lang="en-US" sz="4800" dirty="0"/>
              <a:t>Quantity</a:t>
            </a:r>
          </a:p>
          <a:p>
            <a:r>
              <a:rPr lang="en-US" sz="4800" dirty="0"/>
              <a:t>Each price</a:t>
            </a:r>
          </a:p>
          <a:p>
            <a:r>
              <a:rPr lang="en-US" sz="4800" dirty="0"/>
              <a:t>Discounts</a:t>
            </a:r>
          </a:p>
          <a:p>
            <a:r>
              <a:rPr lang="en-US" sz="4800" dirty="0"/>
              <a:t>Subtotal</a:t>
            </a:r>
          </a:p>
          <a:p>
            <a:r>
              <a:rPr lang="en-US" sz="4800" dirty="0"/>
              <a:t>Total price</a:t>
            </a:r>
          </a:p>
          <a:p>
            <a:r>
              <a:rPr lang="en-US" sz="4800" dirty="0"/>
              <a:t>Discount for the total bill</a:t>
            </a:r>
          </a:p>
          <a:p>
            <a:r>
              <a:rPr lang="en-US" sz="4800" dirty="0"/>
              <a:t>Payable</a:t>
            </a:r>
          </a:p>
          <a:p>
            <a:r>
              <a:rPr lang="en-US" sz="4800" dirty="0"/>
              <a:t>Paid type &amp; Paid amount</a:t>
            </a:r>
          </a:p>
          <a:p>
            <a:r>
              <a:rPr lang="en-US" sz="4800" dirty="0"/>
              <a:t>Balance</a:t>
            </a:r>
          </a:p>
          <a:p>
            <a:r>
              <a:rPr lang="en-US" sz="4800" dirty="0"/>
              <a:t>Return policy notice</a:t>
            </a:r>
          </a:p>
          <a:p>
            <a:endParaRPr lang="en-US" dirty="0"/>
          </a:p>
        </p:txBody>
      </p:sp>
    </p:spTree>
    <p:extLst>
      <p:ext uri="{BB962C8B-B14F-4D97-AF65-F5344CB8AC3E}">
        <p14:creationId xmlns:p14="http://schemas.microsoft.com/office/powerpoint/2010/main" val="4051180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E096-A3E3-4DCA-A08F-11D9244C9403}"/>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17721736-C6A8-405D-B409-D584AF971A36}"/>
              </a:ext>
            </a:extLst>
          </p:cNvPr>
          <p:cNvSpPr>
            <a:spLocks noGrp="1"/>
          </p:cNvSpPr>
          <p:nvPr>
            <p:ph idx="1"/>
          </p:nvPr>
        </p:nvSpPr>
        <p:spPr/>
        <p:txBody>
          <a:bodyPr/>
          <a:lstStyle/>
          <a:p>
            <a:r>
              <a:rPr lang="en-US" dirty="0"/>
              <a:t>This Point-of-Sale Solution has developed for a small range supermarket to perform their Point of Sales Operations. </a:t>
            </a:r>
          </a:p>
          <a:p>
            <a:r>
              <a:rPr lang="en-US" dirty="0"/>
              <a:t>The system supplies Inventory Management system, Consumers and Suppliers Management System with Multi User Experience in Networked Environment. </a:t>
            </a:r>
          </a:p>
        </p:txBody>
      </p:sp>
    </p:spTree>
    <p:extLst>
      <p:ext uri="{BB962C8B-B14F-4D97-AF65-F5344CB8AC3E}">
        <p14:creationId xmlns:p14="http://schemas.microsoft.com/office/powerpoint/2010/main" val="3033448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811B6-CEF7-4FAB-BF4A-144536B32B07}"/>
              </a:ext>
            </a:extLst>
          </p:cNvPr>
          <p:cNvSpPr>
            <a:spLocks noGrp="1"/>
          </p:cNvSpPr>
          <p:nvPr>
            <p:ph type="title"/>
          </p:nvPr>
        </p:nvSpPr>
        <p:spPr/>
        <p:txBody>
          <a:bodyPr/>
          <a:lstStyle/>
          <a:p>
            <a:r>
              <a:rPr lang="en-US" dirty="0"/>
              <a:t>Receive Items Work Flow</a:t>
            </a:r>
          </a:p>
        </p:txBody>
      </p:sp>
      <p:sp>
        <p:nvSpPr>
          <p:cNvPr id="3" name="Content Placeholder 2">
            <a:extLst>
              <a:ext uri="{FF2B5EF4-FFF2-40B4-BE49-F238E27FC236}">
                <a16:creationId xmlns:a16="http://schemas.microsoft.com/office/drawing/2014/main" id="{03587111-A323-4B25-BBE9-A640C99563AE}"/>
              </a:ext>
            </a:extLst>
          </p:cNvPr>
          <p:cNvSpPr>
            <a:spLocks noGrp="1"/>
          </p:cNvSpPr>
          <p:nvPr>
            <p:ph idx="1"/>
          </p:nvPr>
        </p:nvSpPr>
        <p:spPr/>
        <p:txBody>
          <a:bodyPr/>
          <a:lstStyle/>
          <a:p>
            <a:r>
              <a:rPr lang="en-US" dirty="0"/>
              <a:t>Supplier comes to the manager</a:t>
            </a:r>
          </a:p>
          <a:p>
            <a:r>
              <a:rPr lang="en-US" dirty="0"/>
              <a:t>Manager find the Supplier from the system</a:t>
            </a:r>
          </a:p>
          <a:p>
            <a:r>
              <a:rPr lang="en-US" dirty="0"/>
              <a:t>System Shows items which supplier usually supply and its stock limit</a:t>
            </a:r>
          </a:p>
          <a:p>
            <a:r>
              <a:rPr lang="en-US" dirty="0"/>
              <a:t>If manager bought items, manager can enter records and update System</a:t>
            </a:r>
          </a:p>
          <a:p>
            <a:r>
              <a:rPr lang="en-US" dirty="0"/>
              <a:t>System will generate an invoice.</a:t>
            </a:r>
          </a:p>
          <a:p>
            <a:pPr marL="0" indent="0">
              <a:buNone/>
            </a:pPr>
            <a:endParaRPr lang="en-US" dirty="0"/>
          </a:p>
        </p:txBody>
      </p:sp>
    </p:spTree>
    <p:extLst>
      <p:ext uri="{BB962C8B-B14F-4D97-AF65-F5344CB8AC3E}">
        <p14:creationId xmlns:p14="http://schemas.microsoft.com/office/powerpoint/2010/main" val="356616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9F2F1-ECEB-4235-B195-828C43E61472}"/>
              </a:ext>
            </a:extLst>
          </p:cNvPr>
          <p:cNvSpPr>
            <a:spLocks noGrp="1"/>
          </p:cNvSpPr>
          <p:nvPr>
            <p:ph type="title"/>
          </p:nvPr>
        </p:nvSpPr>
        <p:spPr/>
        <p:txBody>
          <a:bodyPr/>
          <a:lstStyle/>
          <a:p>
            <a:r>
              <a:rPr lang="en-US" dirty="0"/>
              <a:t>Users and Roles</a:t>
            </a:r>
          </a:p>
        </p:txBody>
      </p:sp>
      <p:sp>
        <p:nvSpPr>
          <p:cNvPr id="3" name="Content Placeholder 2">
            <a:extLst>
              <a:ext uri="{FF2B5EF4-FFF2-40B4-BE49-F238E27FC236}">
                <a16:creationId xmlns:a16="http://schemas.microsoft.com/office/drawing/2014/main" id="{76697890-0378-4DD5-82D4-DC6CC3D29414}"/>
              </a:ext>
            </a:extLst>
          </p:cNvPr>
          <p:cNvSpPr>
            <a:spLocks noGrp="1"/>
          </p:cNvSpPr>
          <p:nvPr>
            <p:ph idx="1"/>
          </p:nvPr>
        </p:nvSpPr>
        <p:spPr>
          <a:xfrm>
            <a:off x="1154954" y="2286001"/>
            <a:ext cx="8825659" cy="4433976"/>
          </a:xfrm>
        </p:spPr>
        <p:txBody>
          <a:bodyPr>
            <a:normAutofit fontScale="77500" lnSpcReduction="20000"/>
          </a:bodyPr>
          <a:lstStyle/>
          <a:p>
            <a:pPr marL="342900" marR="0" lvl="0" indent="-342900">
              <a:lnSpc>
                <a:spcPct val="107000"/>
              </a:lnSpc>
              <a:spcBef>
                <a:spcPts val="0"/>
              </a:spcBef>
              <a:spcAft>
                <a:spcPts val="0"/>
              </a:spcAft>
              <a:buFont typeface="+mj-lt"/>
              <a:buAutoNum type="arabicPeriod"/>
            </a:pPr>
            <a:r>
              <a:rPr lang="en-US" sz="1400" dirty="0">
                <a:effectLst/>
                <a:latin typeface="Calibri" panose="020F0502020204030204" pitchFamily="34" charset="0"/>
                <a:ea typeface="Calibri" panose="020F0502020204030204" pitchFamily="34" charset="0"/>
                <a:cs typeface="Iskoola Pota" panose="020B0502040204020203" pitchFamily="34" charset="0"/>
              </a:rPr>
              <a:t>There are three User types and each type has to play different roles. And also, they have different facilities to manage the System.</a:t>
            </a:r>
          </a:p>
          <a:p>
            <a:pPr marL="742950" marR="0" lvl="1" indent="-285750">
              <a:lnSpc>
                <a:spcPct val="107000"/>
              </a:lnSpc>
              <a:spcBef>
                <a:spcPts val="0"/>
              </a:spcBef>
              <a:spcAft>
                <a:spcPts val="0"/>
              </a:spcAft>
              <a:buFont typeface="+mj-lt"/>
              <a:buAutoNum type="alphaLcPeriod"/>
            </a:pPr>
            <a:r>
              <a:rPr lang="en-US" sz="1400" dirty="0">
                <a:effectLst/>
                <a:latin typeface="Calibri" panose="020F0502020204030204" pitchFamily="34" charset="0"/>
                <a:ea typeface="Calibri" panose="020F0502020204030204" pitchFamily="34" charset="0"/>
                <a:cs typeface="Iskoola Pota" panose="020B0502040204020203" pitchFamily="34" charset="0"/>
              </a:rPr>
              <a:t> Cashier </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perform POS operations</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Check Daily Operations done by him self</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Check his drawer cash balance</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Check each item count within store</a:t>
            </a:r>
          </a:p>
          <a:p>
            <a:pPr marL="1257300" marR="0" indent="0">
              <a:lnSpc>
                <a:spcPct val="107000"/>
              </a:lnSpc>
              <a:spcBef>
                <a:spcPts val="0"/>
              </a:spcBef>
              <a:spcAft>
                <a:spcPts val="0"/>
              </a:spcAft>
              <a:buNone/>
            </a:pPr>
            <a:endParaRPr lang="en-US" sz="1400" dirty="0">
              <a:effectLst/>
              <a:latin typeface="Calibri" panose="020F0502020204030204" pitchFamily="34" charset="0"/>
              <a:ea typeface="Calibri" panose="020F0502020204030204" pitchFamily="34" charset="0"/>
              <a:cs typeface="Iskoola Pota" panose="020B0502040204020203" pitchFamily="34" charset="0"/>
            </a:endParaRPr>
          </a:p>
          <a:p>
            <a:pPr marL="742950" marR="0" lvl="1" indent="-285750">
              <a:lnSpc>
                <a:spcPct val="107000"/>
              </a:lnSpc>
              <a:spcBef>
                <a:spcPts val="0"/>
              </a:spcBef>
              <a:spcAft>
                <a:spcPts val="0"/>
              </a:spcAft>
              <a:buFont typeface="+mj-lt"/>
              <a:buAutoNum type="alphaLcPeriod"/>
            </a:pPr>
            <a:r>
              <a:rPr lang="en-US" sz="1400" dirty="0">
                <a:effectLst/>
                <a:latin typeface="Calibri" panose="020F0502020204030204" pitchFamily="34" charset="0"/>
                <a:ea typeface="Calibri" panose="020F0502020204030204" pitchFamily="34" charset="0"/>
                <a:cs typeface="Iskoola Pota" panose="020B0502040204020203" pitchFamily="34" charset="0"/>
              </a:rPr>
              <a:t>Manager</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Perform POS operations</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Check daily operations of each cahier and total </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Check drawer cash balance and operations for each user</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Edit a bill (remove items from bill)</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Check each Item Count</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Update item count and its price</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Declare Discounts for each product, product category and to the total bill according to bill value</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Create, edit, remove cashier users</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Generate Daily Monthly and Annually Sales report</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Generate cashier daily Business summary</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Check Popular products, </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Predict sufficient days for each item by calculation daily sales and seasonal sales (December, April)</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Show Warning When item count gets low </a:t>
            </a:r>
          </a:p>
          <a:p>
            <a:pPr marL="1257300" marR="0" indent="0">
              <a:lnSpc>
                <a:spcPct val="107000"/>
              </a:lnSpc>
              <a:spcBef>
                <a:spcPts val="0"/>
              </a:spcBef>
              <a:spcAft>
                <a:spcPts val="0"/>
              </a:spcAft>
              <a:buNone/>
            </a:pPr>
            <a:endParaRPr lang="en-US" sz="1400" dirty="0">
              <a:effectLst/>
              <a:latin typeface="Calibri" panose="020F0502020204030204" pitchFamily="34" charset="0"/>
              <a:ea typeface="Calibri" panose="020F0502020204030204" pitchFamily="34" charset="0"/>
              <a:cs typeface="Iskoola Pota" panose="020B0502040204020203" pitchFamily="34" charset="0"/>
            </a:endParaRPr>
          </a:p>
          <a:p>
            <a:pPr marL="742950" marR="0" lvl="1" indent="-285750">
              <a:lnSpc>
                <a:spcPct val="107000"/>
              </a:lnSpc>
              <a:spcBef>
                <a:spcPts val="0"/>
              </a:spcBef>
              <a:spcAft>
                <a:spcPts val="0"/>
              </a:spcAft>
              <a:buFont typeface="+mj-lt"/>
              <a:buAutoNum type="alphaLcPeriod"/>
            </a:pPr>
            <a:r>
              <a:rPr lang="en-US" sz="1400" dirty="0">
                <a:effectLst/>
                <a:latin typeface="Calibri" panose="020F0502020204030204" pitchFamily="34" charset="0"/>
                <a:ea typeface="Calibri" panose="020F0502020204030204" pitchFamily="34" charset="0"/>
                <a:cs typeface="Iskoola Pota" panose="020B0502040204020203" pitchFamily="34" charset="0"/>
              </a:rPr>
              <a:t>Administrator</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Perform all the manager Operations </a:t>
            </a:r>
          </a:p>
          <a:p>
            <a:pPr marL="1143000" marR="0" lvl="2" indent="-228600">
              <a:lnSpc>
                <a:spcPct val="107000"/>
              </a:lnSpc>
              <a:spcBef>
                <a:spcPts val="0"/>
              </a:spcBef>
              <a:spcAft>
                <a:spcPts val="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Perform Database Backup and restore</a:t>
            </a:r>
          </a:p>
          <a:p>
            <a:pPr marL="1143000" marR="0" lvl="2" indent="-228600">
              <a:lnSpc>
                <a:spcPct val="107000"/>
              </a:lnSpc>
              <a:spcBef>
                <a:spcPts val="0"/>
              </a:spcBef>
              <a:spcAft>
                <a:spcPts val="800"/>
              </a:spcAft>
              <a:buFont typeface="+mj-lt"/>
              <a:buAutoNum type="romanLcPeriod"/>
            </a:pPr>
            <a:r>
              <a:rPr lang="en-US" dirty="0">
                <a:effectLst/>
                <a:latin typeface="Calibri" panose="020F0502020204030204" pitchFamily="34" charset="0"/>
                <a:ea typeface="Calibri" panose="020F0502020204030204" pitchFamily="34" charset="0"/>
                <a:cs typeface="Iskoola Pota" panose="020B0502040204020203" pitchFamily="34" charset="0"/>
              </a:rPr>
              <a:t>Create, edit, delete Manager Users</a:t>
            </a:r>
          </a:p>
          <a:p>
            <a:pPr marL="114300" marR="0" indent="0">
              <a:lnSpc>
                <a:spcPct val="107000"/>
              </a:lnSpc>
              <a:spcBef>
                <a:spcPts val="0"/>
              </a:spcBef>
              <a:spcAft>
                <a:spcPts val="800"/>
              </a:spcAft>
              <a:buNone/>
            </a:pPr>
            <a:r>
              <a:rPr lang="en-US" sz="1400" dirty="0">
                <a:effectLst/>
                <a:latin typeface="Calibri" panose="020F0502020204030204" pitchFamily="34" charset="0"/>
                <a:ea typeface="Calibri" panose="020F0502020204030204" pitchFamily="34" charset="0"/>
                <a:cs typeface="Iskoola Pota" panose="020B0502040204020203" pitchFamily="34" charset="0"/>
              </a:rPr>
              <a:t>So, user can perform their intended task according to their privileges.</a:t>
            </a:r>
          </a:p>
          <a:p>
            <a:endParaRPr lang="en-US" dirty="0"/>
          </a:p>
        </p:txBody>
      </p:sp>
    </p:spTree>
    <p:extLst>
      <p:ext uri="{BB962C8B-B14F-4D97-AF65-F5344CB8AC3E}">
        <p14:creationId xmlns:p14="http://schemas.microsoft.com/office/powerpoint/2010/main" val="855619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7679D9-4D7D-4394-AC2E-B8F32543DFBB}"/>
              </a:ext>
            </a:extLst>
          </p:cNvPr>
          <p:cNvSpPr>
            <a:spLocks noGrp="1"/>
          </p:cNvSpPr>
          <p:nvPr>
            <p:ph type="ctrTitle"/>
          </p:nvPr>
        </p:nvSpPr>
        <p:spPr/>
        <p:txBody>
          <a:bodyPr/>
          <a:lstStyle/>
          <a:p>
            <a:r>
              <a:rPr lang="en-US" dirty="0"/>
              <a:t>System Analysis and Design</a:t>
            </a:r>
          </a:p>
        </p:txBody>
      </p:sp>
      <p:sp>
        <p:nvSpPr>
          <p:cNvPr id="5" name="Subtitle 4">
            <a:extLst>
              <a:ext uri="{FF2B5EF4-FFF2-40B4-BE49-F238E27FC236}">
                <a16:creationId xmlns:a16="http://schemas.microsoft.com/office/drawing/2014/main" id="{B5B9129E-B4D0-401E-ABA5-4F4CB2637F3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85563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9288-CDE0-427C-9181-E7B3254F2A98}"/>
              </a:ext>
            </a:extLst>
          </p:cNvPr>
          <p:cNvSpPr>
            <a:spLocks noGrp="1"/>
          </p:cNvSpPr>
          <p:nvPr>
            <p:ph type="title"/>
          </p:nvPr>
        </p:nvSpPr>
        <p:spPr>
          <a:xfrm>
            <a:off x="1154954" y="973668"/>
            <a:ext cx="3934631" cy="706964"/>
          </a:xfrm>
        </p:spPr>
        <p:txBody>
          <a:bodyPr/>
          <a:lstStyle/>
          <a:p>
            <a:r>
              <a:rPr lang="en-US" dirty="0"/>
              <a:t>Use Case Diagram</a:t>
            </a:r>
          </a:p>
        </p:txBody>
      </p:sp>
      <p:pic>
        <p:nvPicPr>
          <p:cNvPr id="6" name="Content Placeholder 5">
            <a:extLst>
              <a:ext uri="{FF2B5EF4-FFF2-40B4-BE49-F238E27FC236}">
                <a16:creationId xmlns:a16="http://schemas.microsoft.com/office/drawing/2014/main" id="{688A9CC5-7BA8-4B17-94A3-0570F2955AC7}"/>
              </a:ext>
            </a:extLst>
          </p:cNvPr>
          <p:cNvPicPr>
            <a:picLocks noGrp="1" noChangeAspect="1"/>
          </p:cNvPicPr>
          <p:nvPr>
            <p:ph sz="half" idx="2"/>
          </p:nvPr>
        </p:nvPicPr>
        <p:blipFill>
          <a:blip r:embed="rId2"/>
          <a:stretch>
            <a:fillRect/>
          </a:stretch>
        </p:blipFill>
        <p:spPr>
          <a:xfrm>
            <a:off x="5171207" y="315912"/>
            <a:ext cx="6825050" cy="6576363"/>
          </a:xfrm>
          <a:prstGeom prst="rect">
            <a:avLst/>
          </a:prstGeom>
        </p:spPr>
      </p:pic>
    </p:spTree>
    <p:extLst>
      <p:ext uri="{BB962C8B-B14F-4D97-AF65-F5344CB8AC3E}">
        <p14:creationId xmlns:p14="http://schemas.microsoft.com/office/powerpoint/2010/main" val="3927409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3B0C-AD43-4881-9199-BDA8E5756EE5}"/>
              </a:ext>
            </a:extLst>
          </p:cNvPr>
          <p:cNvSpPr>
            <a:spLocks noGrp="1"/>
          </p:cNvSpPr>
          <p:nvPr>
            <p:ph type="title"/>
          </p:nvPr>
        </p:nvSpPr>
        <p:spPr>
          <a:xfrm>
            <a:off x="1154955" y="973668"/>
            <a:ext cx="3685494" cy="706964"/>
          </a:xfrm>
        </p:spPr>
        <p:txBody>
          <a:bodyPr/>
          <a:lstStyle/>
          <a:p>
            <a:r>
              <a:rPr lang="en-US" dirty="0"/>
              <a:t>Activity Diagram</a:t>
            </a:r>
          </a:p>
        </p:txBody>
      </p:sp>
      <p:pic>
        <p:nvPicPr>
          <p:cNvPr id="4" name="Content Placeholder 3">
            <a:extLst>
              <a:ext uri="{FF2B5EF4-FFF2-40B4-BE49-F238E27FC236}">
                <a16:creationId xmlns:a16="http://schemas.microsoft.com/office/drawing/2014/main" id="{74E475FB-40C3-4ECB-8760-D87E5E62081A}"/>
              </a:ext>
            </a:extLst>
          </p:cNvPr>
          <p:cNvPicPr>
            <a:picLocks noGrp="1" noChangeAspect="1"/>
          </p:cNvPicPr>
          <p:nvPr>
            <p:ph idx="1"/>
          </p:nvPr>
        </p:nvPicPr>
        <p:blipFill>
          <a:blip r:embed="rId2"/>
          <a:stretch>
            <a:fillRect/>
          </a:stretch>
        </p:blipFill>
        <p:spPr>
          <a:xfrm>
            <a:off x="4840448" y="-40521"/>
            <a:ext cx="5176007" cy="6842671"/>
          </a:xfrm>
          <a:prstGeom prst="rect">
            <a:avLst/>
          </a:prstGeom>
        </p:spPr>
      </p:pic>
    </p:spTree>
    <p:extLst>
      <p:ext uri="{BB962C8B-B14F-4D97-AF65-F5344CB8AC3E}">
        <p14:creationId xmlns:p14="http://schemas.microsoft.com/office/powerpoint/2010/main" val="14526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0FFF-C016-4776-8628-CD2E5D4D6BA6}"/>
              </a:ext>
            </a:extLst>
          </p:cNvPr>
          <p:cNvSpPr>
            <a:spLocks noGrp="1"/>
          </p:cNvSpPr>
          <p:nvPr>
            <p:ph type="title"/>
          </p:nvPr>
        </p:nvSpPr>
        <p:spPr>
          <a:xfrm>
            <a:off x="1154954" y="973668"/>
            <a:ext cx="2476767" cy="706964"/>
          </a:xfrm>
        </p:spPr>
        <p:txBody>
          <a:bodyPr/>
          <a:lstStyle/>
          <a:p>
            <a:r>
              <a:rPr lang="en-US" dirty="0"/>
              <a:t>State Diagram</a:t>
            </a:r>
          </a:p>
        </p:txBody>
      </p:sp>
      <p:pic>
        <p:nvPicPr>
          <p:cNvPr id="5" name="Content Placeholder 4">
            <a:extLst>
              <a:ext uri="{FF2B5EF4-FFF2-40B4-BE49-F238E27FC236}">
                <a16:creationId xmlns:a16="http://schemas.microsoft.com/office/drawing/2014/main" id="{5678FD85-8201-4B88-A70D-55456C37A802}"/>
              </a:ext>
            </a:extLst>
          </p:cNvPr>
          <p:cNvPicPr>
            <a:picLocks noGrp="1" noChangeAspect="1"/>
          </p:cNvPicPr>
          <p:nvPr>
            <p:ph idx="1"/>
          </p:nvPr>
        </p:nvPicPr>
        <p:blipFill rotWithShape="1">
          <a:blip r:embed="rId2"/>
          <a:srcRect l="2612" t="8829" r="3656" b="3097"/>
          <a:stretch/>
        </p:blipFill>
        <p:spPr>
          <a:xfrm>
            <a:off x="3802111" y="453560"/>
            <a:ext cx="7919207" cy="5689573"/>
          </a:xfrm>
          <a:prstGeom prst="rect">
            <a:avLst/>
          </a:prstGeom>
        </p:spPr>
      </p:pic>
    </p:spTree>
    <p:extLst>
      <p:ext uri="{BB962C8B-B14F-4D97-AF65-F5344CB8AC3E}">
        <p14:creationId xmlns:p14="http://schemas.microsoft.com/office/powerpoint/2010/main" val="2094098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B73F60C-D825-4A88-A797-F576C5541712}"/>
              </a:ext>
            </a:extLst>
          </p:cNvPr>
          <p:cNvPicPr>
            <a:picLocks noGrp="1" noChangeAspect="1"/>
          </p:cNvPicPr>
          <p:nvPr>
            <p:ph idx="1"/>
          </p:nvPr>
        </p:nvPicPr>
        <p:blipFill rotWithShape="1">
          <a:blip r:embed="rId2"/>
          <a:srcRect t="10921"/>
          <a:stretch/>
        </p:blipFill>
        <p:spPr>
          <a:xfrm>
            <a:off x="2259113" y="1930997"/>
            <a:ext cx="8844982" cy="4927003"/>
          </a:xfrm>
          <a:prstGeom prst="rect">
            <a:avLst/>
          </a:prstGeom>
        </p:spPr>
      </p:pic>
      <p:sp>
        <p:nvSpPr>
          <p:cNvPr id="2" name="Title 1">
            <a:extLst>
              <a:ext uri="{FF2B5EF4-FFF2-40B4-BE49-F238E27FC236}">
                <a16:creationId xmlns:a16="http://schemas.microsoft.com/office/drawing/2014/main" id="{FF19ACCD-A3AD-4A2C-8E65-AEA2F29D85E0}"/>
              </a:ext>
            </a:extLst>
          </p:cNvPr>
          <p:cNvSpPr>
            <a:spLocks noGrp="1"/>
          </p:cNvSpPr>
          <p:nvPr>
            <p:ph type="title"/>
          </p:nvPr>
        </p:nvSpPr>
        <p:spPr>
          <a:xfrm>
            <a:off x="1154955" y="973668"/>
            <a:ext cx="4340072" cy="706964"/>
          </a:xfrm>
        </p:spPr>
        <p:txBody>
          <a:bodyPr/>
          <a:lstStyle/>
          <a:p>
            <a:r>
              <a:rPr lang="en-US" dirty="0"/>
              <a:t>Sequence Diagram</a:t>
            </a:r>
          </a:p>
        </p:txBody>
      </p:sp>
    </p:spTree>
    <p:extLst>
      <p:ext uri="{BB962C8B-B14F-4D97-AF65-F5344CB8AC3E}">
        <p14:creationId xmlns:p14="http://schemas.microsoft.com/office/powerpoint/2010/main" val="1310488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883698-9E76-42F5-80BC-658896E93417}"/>
              </a:ext>
            </a:extLst>
          </p:cNvPr>
          <p:cNvSpPr>
            <a:spLocks noGrp="1"/>
          </p:cNvSpPr>
          <p:nvPr>
            <p:ph type="ctrTitle"/>
          </p:nvPr>
        </p:nvSpPr>
        <p:spPr/>
        <p:txBody>
          <a:bodyPr/>
          <a:lstStyle/>
          <a:p>
            <a:r>
              <a:rPr lang="en-US" dirty="0"/>
              <a:t>Database Design</a:t>
            </a:r>
          </a:p>
        </p:txBody>
      </p:sp>
      <p:sp>
        <p:nvSpPr>
          <p:cNvPr id="5" name="Subtitle 4">
            <a:extLst>
              <a:ext uri="{FF2B5EF4-FFF2-40B4-BE49-F238E27FC236}">
                <a16:creationId xmlns:a16="http://schemas.microsoft.com/office/drawing/2014/main" id="{3E5E6C54-9EBD-40F2-AEFD-B82EC0F77C4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14321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70F07-F712-426F-92AD-D172D4789DFE}"/>
              </a:ext>
            </a:extLst>
          </p:cNvPr>
          <p:cNvSpPr>
            <a:spLocks noGrp="1"/>
          </p:cNvSpPr>
          <p:nvPr>
            <p:ph type="title"/>
          </p:nvPr>
        </p:nvSpPr>
        <p:spPr>
          <a:xfrm>
            <a:off x="531515" y="583951"/>
            <a:ext cx="2517397" cy="1325563"/>
          </a:xfrm>
        </p:spPr>
        <p:txBody>
          <a:bodyPr/>
          <a:lstStyle/>
          <a:p>
            <a:r>
              <a:rPr lang="en-US" dirty="0"/>
              <a:t>ER Diagram</a:t>
            </a:r>
          </a:p>
        </p:txBody>
      </p:sp>
      <p:pic>
        <p:nvPicPr>
          <p:cNvPr id="4" name="Picture 3">
            <a:extLst>
              <a:ext uri="{FF2B5EF4-FFF2-40B4-BE49-F238E27FC236}">
                <a16:creationId xmlns:a16="http://schemas.microsoft.com/office/drawing/2014/main" id="{B9991CA3-FB25-4632-BB13-A02C044C848D}"/>
              </a:ext>
            </a:extLst>
          </p:cNvPr>
          <p:cNvPicPr>
            <a:picLocks noChangeAspect="1"/>
          </p:cNvPicPr>
          <p:nvPr/>
        </p:nvPicPr>
        <p:blipFill rotWithShape="1">
          <a:blip r:embed="rId2">
            <a:extLst>
              <a:ext uri="{28A0092B-C50C-407E-A947-70E740481C1C}">
                <a14:useLocalDpi xmlns:a14="http://schemas.microsoft.com/office/drawing/2010/main" val="0"/>
              </a:ext>
            </a:extLst>
          </a:blip>
          <a:srcRect t="4936"/>
          <a:stretch/>
        </p:blipFill>
        <p:spPr>
          <a:xfrm>
            <a:off x="3048912" y="-50209"/>
            <a:ext cx="6778092" cy="6908209"/>
          </a:xfrm>
          <a:prstGeom prst="rect">
            <a:avLst/>
          </a:prstGeom>
        </p:spPr>
      </p:pic>
    </p:spTree>
    <p:extLst>
      <p:ext uri="{BB962C8B-B14F-4D97-AF65-F5344CB8AC3E}">
        <p14:creationId xmlns:p14="http://schemas.microsoft.com/office/powerpoint/2010/main" val="3235569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C90AA-F40B-416C-A262-DDD1E32DB2C7}"/>
              </a:ext>
            </a:extLst>
          </p:cNvPr>
          <p:cNvSpPr>
            <a:spLocks noGrp="1"/>
          </p:cNvSpPr>
          <p:nvPr>
            <p:ph type="title"/>
          </p:nvPr>
        </p:nvSpPr>
        <p:spPr>
          <a:xfrm>
            <a:off x="838200" y="0"/>
            <a:ext cx="2701954" cy="2562633"/>
          </a:xfrm>
        </p:spPr>
        <p:txBody>
          <a:bodyPr/>
          <a:lstStyle/>
          <a:p>
            <a:r>
              <a:rPr lang="en-US" dirty="0"/>
              <a:t>Physical Diagram</a:t>
            </a:r>
          </a:p>
        </p:txBody>
      </p:sp>
      <p:pic>
        <p:nvPicPr>
          <p:cNvPr id="4" name="Content Placeholder 3">
            <a:extLst>
              <a:ext uri="{FF2B5EF4-FFF2-40B4-BE49-F238E27FC236}">
                <a16:creationId xmlns:a16="http://schemas.microsoft.com/office/drawing/2014/main" id="{9ADB65E9-41DD-482E-AD33-BC97A125C848}"/>
              </a:ext>
            </a:extLst>
          </p:cNvPr>
          <p:cNvPicPr>
            <a:picLocks noGrp="1" noChangeAspect="1"/>
          </p:cNvPicPr>
          <p:nvPr>
            <p:ph idx="1"/>
          </p:nvPr>
        </p:nvPicPr>
        <p:blipFill rotWithShape="1">
          <a:blip r:embed="rId2"/>
          <a:srcRect t="3841"/>
          <a:stretch/>
        </p:blipFill>
        <p:spPr>
          <a:xfrm>
            <a:off x="2973287" y="0"/>
            <a:ext cx="7345171" cy="6858000"/>
          </a:xfrm>
          <a:prstGeom prst="rect">
            <a:avLst/>
          </a:prstGeom>
        </p:spPr>
      </p:pic>
    </p:spTree>
    <p:extLst>
      <p:ext uri="{BB962C8B-B14F-4D97-AF65-F5344CB8AC3E}">
        <p14:creationId xmlns:p14="http://schemas.microsoft.com/office/powerpoint/2010/main" val="523884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02B1B-BB11-4BC7-9D31-0D9D8D50B41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3EF95014-C010-4CEC-A397-807231F20D6A}"/>
              </a:ext>
            </a:extLst>
          </p:cNvPr>
          <p:cNvSpPr>
            <a:spLocks noGrp="1"/>
          </p:cNvSpPr>
          <p:nvPr>
            <p:ph idx="1"/>
          </p:nvPr>
        </p:nvSpPr>
        <p:spPr/>
        <p:txBody>
          <a:bodyPr>
            <a:normAutofit fontScale="85000" lnSpcReduction="10000"/>
          </a:bodyPr>
          <a:lstStyle/>
          <a:p>
            <a:r>
              <a:rPr lang="en-US" dirty="0"/>
              <a:t>Point of sales operations of the ‘Fresh Super market’ organization is not handled properly. </a:t>
            </a:r>
          </a:p>
          <a:p>
            <a:r>
              <a:rPr lang="en-US" dirty="0"/>
              <a:t>They are using an excel sheets to maintain Sales related information. Therefore, they need a new system which can handle all the Point of sales operations related tasks to do in lest time and lest effort. </a:t>
            </a:r>
          </a:p>
          <a:p>
            <a:r>
              <a:rPr lang="en-US" dirty="0"/>
              <a:t>Needed to give a Experience with Some of the features including display Sales reports according to any given month and year, top selling product items, and keeping track of all the point of sales operations details, simple inventory management.</a:t>
            </a:r>
          </a:p>
          <a:p>
            <a:r>
              <a:rPr lang="en-US" dirty="0"/>
              <a:t> By developing software which can handle these tasks can make it easy to keep track of information in a centralized system. In the current system there is not a proper way to identifying POS related information for customers according to the month, year separately. </a:t>
            </a:r>
          </a:p>
          <a:p>
            <a:r>
              <a:rPr lang="en-US" dirty="0"/>
              <a:t>Using Proper System I believed, They can increase their productivity in store and it will leads to increase  their profit and reputation</a:t>
            </a:r>
          </a:p>
          <a:p>
            <a:endParaRPr lang="en-US" dirty="0"/>
          </a:p>
        </p:txBody>
      </p:sp>
    </p:spTree>
    <p:extLst>
      <p:ext uri="{BB962C8B-B14F-4D97-AF65-F5344CB8AC3E}">
        <p14:creationId xmlns:p14="http://schemas.microsoft.com/office/powerpoint/2010/main" val="481311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313A4-2820-4382-8DBF-DEE6FEE19BF3}"/>
              </a:ext>
            </a:extLst>
          </p:cNvPr>
          <p:cNvSpPr>
            <a:spLocks noGrp="1"/>
          </p:cNvSpPr>
          <p:nvPr>
            <p:ph type="ctrTitle"/>
          </p:nvPr>
        </p:nvSpPr>
        <p:spPr/>
        <p:txBody>
          <a:bodyPr/>
          <a:lstStyle/>
          <a:p>
            <a:r>
              <a:rPr lang="en-US" dirty="0"/>
              <a:t>System Design</a:t>
            </a:r>
          </a:p>
        </p:txBody>
      </p:sp>
      <p:sp>
        <p:nvSpPr>
          <p:cNvPr id="4" name="Subtitle 3">
            <a:extLst>
              <a:ext uri="{FF2B5EF4-FFF2-40B4-BE49-F238E27FC236}">
                <a16:creationId xmlns:a16="http://schemas.microsoft.com/office/drawing/2014/main" id="{4A99193F-9876-46F5-B4F6-7BF17CFFB13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0743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3AB1A-9B4A-4D21-A1DF-FBB1DB20CF0E}"/>
              </a:ext>
            </a:extLst>
          </p:cNvPr>
          <p:cNvSpPr>
            <a:spLocks noGrp="1"/>
          </p:cNvSpPr>
          <p:nvPr>
            <p:ph type="title"/>
          </p:nvPr>
        </p:nvSpPr>
        <p:spPr/>
        <p:txBody>
          <a:bodyPr/>
          <a:lstStyle/>
          <a:p>
            <a:r>
              <a:rPr lang="en-US" dirty="0"/>
              <a:t>MVC Architecture</a:t>
            </a:r>
          </a:p>
        </p:txBody>
      </p:sp>
      <p:sp>
        <p:nvSpPr>
          <p:cNvPr id="4" name="Content Placeholder 3">
            <a:extLst>
              <a:ext uri="{FF2B5EF4-FFF2-40B4-BE49-F238E27FC236}">
                <a16:creationId xmlns:a16="http://schemas.microsoft.com/office/drawing/2014/main" id="{AC7FA4C1-37A3-4078-A0F4-4E2B59431029}"/>
              </a:ext>
            </a:extLst>
          </p:cNvPr>
          <p:cNvSpPr>
            <a:spLocks noGrp="1"/>
          </p:cNvSpPr>
          <p:nvPr>
            <p:ph sz="half" idx="1"/>
          </p:nvPr>
        </p:nvSpPr>
        <p:spPr/>
        <p:txBody>
          <a:bodyPr>
            <a:normAutofit fontScale="70000" lnSpcReduction="20000"/>
          </a:bodyPr>
          <a:lstStyle/>
          <a:p>
            <a:r>
              <a:rPr lang="en-US" dirty="0"/>
              <a:t>Model view Architecture has used to planning and designing the System. So can See Three Different Folder have called model, view and controller.</a:t>
            </a:r>
          </a:p>
          <a:p>
            <a:r>
              <a:rPr lang="en-US" dirty="0"/>
              <a:t>In view package contains all the user interfaces designed in JavaFX framework as .FXML files.</a:t>
            </a:r>
          </a:p>
          <a:p>
            <a:r>
              <a:rPr lang="en-US" dirty="0"/>
              <a:t>In the Model package has created java classes for store database data when retrieved and before execute database CRUD operation. </a:t>
            </a:r>
          </a:p>
          <a:p>
            <a:r>
              <a:rPr lang="en-US" dirty="0"/>
              <a:t>In Controller package contains all the controlling instructions such as connect the database, retrieve data to the data model from data source.</a:t>
            </a:r>
          </a:p>
          <a:p>
            <a:r>
              <a:rPr lang="en-US" dirty="0"/>
              <a:t>So, User can request particular operation through a user interface and it will be handled by the desired controller. The controller performs operations and used required models to perform database operations</a:t>
            </a:r>
          </a:p>
          <a:p>
            <a:endParaRPr lang="en-US" dirty="0"/>
          </a:p>
        </p:txBody>
      </p:sp>
      <p:pic>
        <p:nvPicPr>
          <p:cNvPr id="6" name="Content Placeholder 5">
            <a:extLst>
              <a:ext uri="{FF2B5EF4-FFF2-40B4-BE49-F238E27FC236}">
                <a16:creationId xmlns:a16="http://schemas.microsoft.com/office/drawing/2014/main" id="{58620DFF-0061-4F1C-9F75-7C7F1B6F5A78}"/>
              </a:ext>
            </a:extLst>
          </p:cNvPr>
          <p:cNvPicPr>
            <a:picLocks noGrp="1" noChangeAspect="1"/>
          </p:cNvPicPr>
          <p:nvPr>
            <p:ph sz="half" idx="2"/>
          </p:nvPr>
        </p:nvPicPr>
        <p:blipFill>
          <a:blip r:embed="rId2"/>
          <a:stretch>
            <a:fillRect/>
          </a:stretch>
        </p:blipFill>
        <p:spPr>
          <a:xfrm>
            <a:off x="6747937" y="813732"/>
            <a:ext cx="4967322" cy="5363231"/>
          </a:xfrm>
          <a:prstGeom prst="rect">
            <a:avLst/>
          </a:prstGeom>
        </p:spPr>
      </p:pic>
    </p:spTree>
    <p:extLst>
      <p:ext uri="{BB962C8B-B14F-4D97-AF65-F5344CB8AC3E}">
        <p14:creationId xmlns:p14="http://schemas.microsoft.com/office/powerpoint/2010/main" val="111814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006E-445B-46EB-BFB3-B729306EEC3D}"/>
              </a:ext>
            </a:extLst>
          </p:cNvPr>
          <p:cNvSpPr>
            <a:spLocks noGrp="1"/>
          </p:cNvSpPr>
          <p:nvPr>
            <p:ph type="title"/>
          </p:nvPr>
        </p:nvSpPr>
        <p:spPr/>
        <p:txBody>
          <a:bodyPr/>
          <a:lstStyle/>
          <a:p>
            <a:r>
              <a:rPr lang="en-US" dirty="0"/>
              <a:t>Class Diagrams</a:t>
            </a:r>
          </a:p>
        </p:txBody>
      </p:sp>
      <p:pic>
        <p:nvPicPr>
          <p:cNvPr id="4" name="Content Placeholder 3">
            <a:extLst>
              <a:ext uri="{FF2B5EF4-FFF2-40B4-BE49-F238E27FC236}">
                <a16:creationId xmlns:a16="http://schemas.microsoft.com/office/drawing/2014/main" id="{B2D0AA68-9837-48E9-9C78-CB5F91176625}"/>
              </a:ext>
            </a:extLst>
          </p:cNvPr>
          <p:cNvPicPr>
            <a:picLocks noGrp="1" noChangeAspect="1"/>
          </p:cNvPicPr>
          <p:nvPr>
            <p:ph idx="1"/>
          </p:nvPr>
        </p:nvPicPr>
        <p:blipFill>
          <a:blip r:embed="rId2"/>
          <a:stretch>
            <a:fillRect/>
          </a:stretch>
        </p:blipFill>
        <p:spPr>
          <a:xfrm>
            <a:off x="2589181" y="2417612"/>
            <a:ext cx="6813611" cy="4589217"/>
          </a:xfrm>
          <a:prstGeom prst="rect">
            <a:avLst/>
          </a:prstGeom>
        </p:spPr>
      </p:pic>
    </p:spTree>
    <p:extLst>
      <p:ext uri="{BB962C8B-B14F-4D97-AF65-F5344CB8AC3E}">
        <p14:creationId xmlns:p14="http://schemas.microsoft.com/office/powerpoint/2010/main" val="1339868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D83BC4-C4AF-4DEB-BE83-8621EC4F6AF1}"/>
              </a:ext>
            </a:extLst>
          </p:cNvPr>
          <p:cNvSpPr>
            <a:spLocks noGrp="1"/>
          </p:cNvSpPr>
          <p:nvPr>
            <p:ph type="ctrTitle"/>
          </p:nvPr>
        </p:nvSpPr>
        <p:spPr/>
        <p:txBody>
          <a:bodyPr/>
          <a:lstStyle/>
          <a:p>
            <a:r>
              <a:rPr lang="en-US" dirty="0"/>
              <a:t>Use Case Design</a:t>
            </a:r>
          </a:p>
        </p:txBody>
      </p:sp>
      <p:sp>
        <p:nvSpPr>
          <p:cNvPr id="5" name="Subtitle 4">
            <a:extLst>
              <a:ext uri="{FF2B5EF4-FFF2-40B4-BE49-F238E27FC236}">
                <a16:creationId xmlns:a16="http://schemas.microsoft.com/office/drawing/2014/main" id="{2B65F9BC-DDF4-4174-8DF3-7DD2C504B2B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8755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256A-C322-43C5-B0A8-35DB30935600}"/>
              </a:ext>
            </a:extLst>
          </p:cNvPr>
          <p:cNvSpPr>
            <a:spLocks noGrp="1"/>
          </p:cNvSpPr>
          <p:nvPr>
            <p:ph type="title"/>
          </p:nvPr>
        </p:nvSpPr>
        <p:spPr>
          <a:xfrm>
            <a:off x="803932" y="570417"/>
            <a:ext cx="2383172" cy="1325563"/>
          </a:xfrm>
        </p:spPr>
        <p:txBody>
          <a:bodyPr/>
          <a:lstStyle/>
          <a:p>
            <a:r>
              <a:rPr lang="en-US" dirty="0"/>
              <a:t>Create a new Bill</a:t>
            </a:r>
          </a:p>
        </p:txBody>
      </p:sp>
      <p:graphicFrame>
        <p:nvGraphicFramePr>
          <p:cNvPr id="4" name="Content Placeholder 3">
            <a:extLst>
              <a:ext uri="{FF2B5EF4-FFF2-40B4-BE49-F238E27FC236}">
                <a16:creationId xmlns:a16="http://schemas.microsoft.com/office/drawing/2014/main" id="{28F7FE72-010A-44AC-8313-37E6AB43A256}"/>
              </a:ext>
            </a:extLst>
          </p:cNvPr>
          <p:cNvGraphicFramePr>
            <a:graphicFrameLocks noGrp="1"/>
          </p:cNvGraphicFramePr>
          <p:nvPr>
            <p:ph idx="1"/>
            <p:extLst>
              <p:ext uri="{D42A27DB-BD31-4B8C-83A1-F6EECF244321}">
                <p14:modId xmlns:p14="http://schemas.microsoft.com/office/powerpoint/2010/main" val="2390092054"/>
              </p:ext>
            </p:extLst>
          </p:nvPr>
        </p:nvGraphicFramePr>
        <p:xfrm>
          <a:off x="4956653" y="1111745"/>
          <a:ext cx="6091649" cy="5456215"/>
        </p:xfrm>
        <a:graphic>
          <a:graphicData uri="http://schemas.openxmlformats.org/drawingml/2006/table">
            <a:tbl>
              <a:tblPr firstRow="1" firstCol="1" bandRow="1">
                <a:tableStyleId>{5C22544A-7EE6-4342-B048-85BDC9FD1C3A}</a:tableStyleId>
              </a:tblPr>
              <a:tblGrid>
                <a:gridCol w="502256">
                  <a:extLst>
                    <a:ext uri="{9D8B030D-6E8A-4147-A177-3AD203B41FA5}">
                      <a16:colId xmlns:a16="http://schemas.microsoft.com/office/drawing/2014/main" val="3631076935"/>
                    </a:ext>
                  </a:extLst>
                </a:gridCol>
                <a:gridCol w="1573232">
                  <a:extLst>
                    <a:ext uri="{9D8B030D-6E8A-4147-A177-3AD203B41FA5}">
                      <a16:colId xmlns:a16="http://schemas.microsoft.com/office/drawing/2014/main" val="1962882636"/>
                    </a:ext>
                  </a:extLst>
                </a:gridCol>
                <a:gridCol w="4016161">
                  <a:extLst>
                    <a:ext uri="{9D8B030D-6E8A-4147-A177-3AD203B41FA5}">
                      <a16:colId xmlns:a16="http://schemas.microsoft.com/office/drawing/2014/main" val="439299845"/>
                    </a:ext>
                  </a:extLst>
                </a:gridCol>
              </a:tblGrid>
              <a:tr h="435649">
                <a:tc>
                  <a:txBody>
                    <a:bodyPr/>
                    <a:lstStyle/>
                    <a:p>
                      <a:pPr marL="0" marR="0" algn="ctr">
                        <a:lnSpc>
                          <a:spcPct val="107000"/>
                        </a:lnSpc>
                        <a:spcBef>
                          <a:spcPts val="0"/>
                        </a:spcBef>
                        <a:spcAft>
                          <a:spcPts val="0"/>
                        </a:spcAft>
                      </a:pPr>
                      <a:r>
                        <a:rPr lang="en-US" sz="1100">
                          <a:effectLst/>
                        </a:rPr>
                        <a:t>01</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dirty="0">
                          <a:effectLst/>
                        </a:rPr>
                        <a:t>Use-Case ID</a:t>
                      </a:r>
                      <a:endParaRPr lang="en-US" sz="1100" dirty="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a:effectLst/>
                        </a:rPr>
                        <a:t>001</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extLst>
                  <a:ext uri="{0D108BD9-81ED-4DB2-BD59-A6C34878D82A}">
                    <a16:rowId xmlns:a16="http://schemas.microsoft.com/office/drawing/2014/main" val="903933342"/>
                  </a:ext>
                </a:extLst>
              </a:tr>
              <a:tr h="435649">
                <a:tc>
                  <a:txBody>
                    <a:bodyPr/>
                    <a:lstStyle/>
                    <a:p>
                      <a:pPr marL="0" marR="0" algn="ctr">
                        <a:lnSpc>
                          <a:spcPct val="107000"/>
                        </a:lnSpc>
                        <a:spcBef>
                          <a:spcPts val="0"/>
                        </a:spcBef>
                        <a:spcAft>
                          <a:spcPts val="0"/>
                        </a:spcAft>
                      </a:pPr>
                      <a:r>
                        <a:rPr lang="en-US" sz="1100">
                          <a:effectLst/>
                        </a:rPr>
                        <a:t>02</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a:effectLst/>
                        </a:rPr>
                        <a:t>Use Case Name</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a:effectLst/>
                        </a:rPr>
                        <a:t>Create New Bill</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extLst>
                  <a:ext uri="{0D108BD9-81ED-4DB2-BD59-A6C34878D82A}">
                    <a16:rowId xmlns:a16="http://schemas.microsoft.com/office/drawing/2014/main" val="3310185215"/>
                  </a:ext>
                </a:extLst>
              </a:tr>
              <a:tr h="455229">
                <a:tc>
                  <a:txBody>
                    <a:bodyPr/>
                    <a:lstStyle/>
                    <a:p>
                      <a:pPr marL="0" marR="0" algn="ctr">
                        <a:lnSpc>
                          <a:spcPct val="107000"/>
                        </a:lnSpc>
                        <a:spcBef>
                          <a:spcPts val="0"/>
                        </a:spcBef>
                        <a:spcAft>
                          <a:spcPts val="0"/>
                        </a:spcAft>
                      </a:pPr>
                      <a:r>
                        <a:rPr lang="en-US" sz="1100">
                          <a:effectLst/>
                        </a:rPr>
                        <a:t>03</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a:effectLst/>
                        </a:rPr>
                        <a:t>Actor</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a:effectLst/>
                        </a:rPr>
                        <a:t>Cashier / Manager / Admin</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extLst>
                  <a:ext uri="{0D108BD9-81ED-4DB2-BD59-A6C34878D82A}">
                    <a16:rowId xmlns:a16="http://schemas.microsoft.com/office/drawing/2014/main" val="2119513013"/>
                  </a:ext>
                </a:extLst>
              </a:tr>
              <a:tr h="880388">
                <a:tc>
                  <a:txBody>
                    <a:bodyPr/>
                    <a:lstStyle/>
                    <a:p>
                      <a:pPr marL="0" marR="0" algn="ctr">
                        <a:lnSpc>
                          <a:spcPct val="107000"/>
                        </a:lnSpc>
                        <a:spcBef>
                          <a:spcPts val="0"/>
                        </a:spcBef>
                        <a:spcAft>
                          <a:spcPts val="0"/>
                        </a:spcAft>
                      </a:pPr>
                      <a:r>
                        <a:rPr lang="en-US" sz="1100">
                          <a:effectLst/>
                        </a:rPr>
                        <a:t>04</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a:effectLst/>
                        </a:rPr>
                        <a:t>Pre-Condition</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342900" marR="0" lvl="0" indent="-342900">
                        <a:lnSpc>
                          <a:spcPct val="107000"/>
                        </a:lnSpc>
                        <a:spcBef>
                          <a:spcPts val="0"/>
                        </a:spcBef>
                        <a:spcAft>
                          <a:spcPts val="0"/>
                        </a:spcAft>
                        <a:buFont typeface="+mj-lt"/>
                        <a:buAutoNum type="arabicPeriod"/>
                      </a:pPr>
                      <a:r>
                        <a:rPr lang="en-US" sz="1100">
                          <a:effectLst/>
                        </a:rPr>
                        <a:t>Cashier privileged user must be logged in</a:t>
                      </a:r>
                    </a:p>
                    <a:p>
                      <a:pPr marL="342900" marR="0" lvl="0" indent="-342900">
                        <a:lnSpc>
                          <a:spcPct val="107000"/>
                        </a:lnSpc>
                        <a:spcBef>
                          <a:spcPts val="0"/>
                        </a:spcBef>
                        <a:spcAft>
                          <a:spcPts val="0"/>
                        </a:spcAft>
                        <a:buFont typeface="+mj-lt"/>
                        <a:buAutoNum type="arabicPeriod"/>
                      </a:pPr>
                      <a:r>
                        <a:rPr lang="en-US" sz="1100">
                          <a:effectLst/>
                        </a:rPr>
                        <a:t>Sales items must be loaded in to item table</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extLst>
                  <a:ext uri="{0D108BD9-81ED-4DB2-BD59-A6C34878D82A}">
                    <a16:rowId xmlns:a16="http://schemas.microsoft.com/office/drawing/2014/main" val="2707696528"/>
                  </a:ext>
                </a:extLst>
              </a:tr>
              <a:tr h="1043615">
                <a:tc>
                  <a:txBody>
                    <a:bodyPr/>
                    <a:lstStyle/>
                    <a:p>
                      <a:pPr marL="0" marR="0" algn="ctr">
                        <a:lnSpc>
                          <a:spcPct val="107000"/>
                        </a:lnSpc>
                        <a:spcBef>
                          <a:spcPts val="0"/>
                        </a:spcBef>
                        <a:spcAft>
                          <a:spcPts val="0"/>
                        </a:spcAft>
                      </a:pPr>
                      <a:r>
                        <a:rPr lang="en-US" sz="1100">
                          <a:effectLst/>
                        </a:rPr>
                        <a:t>05</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a:effectLst/>
                        </a:rPr>
                        <a:t>Main Flow</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287020" marR="0">
                        <a:lnSpc>
                          <a:spcPct val="107000"/>
                        </a:lnSpc>
                        <a:spcBef>
                          <a:spcPts val="0"/>
                        </a:spcBef>
                        <a:spcAft>
                          <a:spcPts val="0"/>
                        </a:spcAft>
                      </a:pPr>
                      <a:r>
                        <a:rPr lang="en-US" sz="1100">
                          <a:effectLst/>
                        </a:rPr>
                        <a:t> </a:t>
                      </a:r>
                    </a:p>
                    <a:p>
                      <a:pPr marL="342900" marR="0" lvl="0" indent="-342900">
                        <a:lnSpc>
                          <a:spcPct val="107000"/>
                        </a:lnSpc>
                        <a:spcBef>
                          <a:spcPts val="0"/>
                        </a:spcBef>
                        <a:spcAft>
                          <a:spcPts val="0"/>
                        </a:spcAft>
                        <a:buFont typeface="+mj-lt"/>
                        <a:buAutoNum type="arabicPeriod"/>
                      </a:pPr>
                      <a:r>
                        <a:rPr lang="en-US" sz="1100">
                          <a:effectLst/>
                        </a:rPr>
                        <a:t>All uncompleted Previous Bill’s state change to hold</a:t>
                      </a:r>
                    </a:p>
                    <a:p>
                      <a:pPr marL="342900" marR="0" lvl="0" indent="-342900">
                        <a:lnSpc>
                          <a:spcPct val="107000"/>
                        </a:lnSpc>
                        <a:spcBef>
                          <a:spcPts val="0"/>
                        </a:spcBef>
                        <a:spcAft>
                          <a:spcPts val="0"/>
                        </a:spcAft>
                        <a:buFont typeface="+mj-lt"/>
                        <a:buAutoNum type="arabicPeriod"/>
                      </a:pPr>
                      <a:r>
                        <a:rPr lang="en-US" sz="1100">
                          <a:effectLst/>
                        </a:rPr>
                        <a:t>Create New Bill (Bill State: new)</a:t>
                      </a:r>
                    </a:p>
                    <a:p>
                      <a:pPr marL="342900" marR="0" lvl="0" indent="-342900">
                        <a:lnSpc>
                          <a:spcPct val="107000"/>
                        </a:lnSpc>
                        <a:spcBef>
                          <a:spcPts val="0"/>
                        </a:spcBef>
                        <a:spcAft>
                          <a:spcPts val="0"/>
                        </a:spcAft>
                        <a:buFont typeface="+mj-lt"/>
                        <a:buAutoNum type="arabicPeriod"/>
                      </a:pPr>
                      <a:r>
                        <a:rPr lang="en-US" sz="1100">
                          <a:effectLst/>
                        </a:rPr>
                        <a:t>Get the next Bill number</a:t>
                      </a:r>
                    </a:p>
                    <a:p>
                      <a:pPr marL="342900" marR="0" lvl="0" indent="-342900">
                        <a:lnSpc>
                          <a:spcPct val="107000"/>
                        </a:lnSpc>
                        <a:spcBef>
                          <a:spcPts val="0"/>
                        </a:spcBef>
                        <a:spcAft>
                          <a:spcPts val="0"/>
                        </a:spcAft>
                        <a:buFont typeface="+mj-lt"/>
                        <a:buAutoNum type="arabicPeriod"/>
                      </a:pPr>
                      <a:r>
                        <a:rPr lang="en-US" sz="1100">
                          <a:effectLst/>
                        </a:rPr>
                        <a:t>Select the Customer name if exist *(Bill State: Processing)</a:t>
                      </a:r>
                    </a:p>
                    <a:p>
                      <a:pPr marL="28702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tc>
                <a:extLst>
                  <a:ext uri="{0D108BD9-81ED-4DB2-BD59-A6C34878D82A}">
                    <a16:rowId xmlns:a16="http://schemas.microsoft.com/office/drawing/2014/main" val="698218781"/>
                  </a:ext>
                </a:extLst>
              </a:tr>
              <a:tr h="747014">
                <a:tc>
                  <a:txBody>
                    <a:bodyPr/>
                    <a:lstStyle/>
                    <a:p>
                      <a:pPr marL="0" marR="0" algn="ctr">
                        <a:lnSpc>
                          <a:spcPct val="107000"/>
                        </a:lnSpc>
                        <a:spcBef>
                          <a:spcPts val="0"/>
                        </a:spcBef>
                        <a:spcAft>
                          <a:spcPts val="0"/>
                        </a:spcAft>
                      </a:pPr>
                      <a:r>
                        <a:rPr lang="en-US" sz="1100">
                          <a:effectLst/>
                        </a:rPr>
                        <a:t>06</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a:effectLst/>
                        </a:rPr>
                        <a:t>Alternative Flows</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a:effectLst/>
                        </a:rPr>
                        <a:t> </a:t>
                      </a:r>
                    </a:p>
                    <a:p>
                      <a:pPr marL="342900" marR="0" lvl="0" indent="-342900">
                        <a:lnSpc>
                          <a:spcPct val="107000"/>
                        </a:lnSpc>
                        <a:spcBef>
                          <a:spcPts val="0"/>
                        </a:spcBef>
                        <a:spcAft>
                          <a:spcPts val="0"/>
                        </a:spcAft>
                        <a:buFont typeface="+mj-lt"/>
                        <a:buAutoNum type="arabicPeriod"/>
                      </a:pPr>
                      <a:r>
                        <a:rPr lang="en-US" sz="1100">
                          <a:effectLst/>
                        </a:rPr>
                        <a:t>If Customer name does not present in the Customer list, then create a new Customer or assign demo Customer.</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tc>
                <a:extLst>
                  <a:ext uri="{0D108BD9-81ED-4DB2-BD59-A6C34878D82A}">
                    <a16:rowId xmlns:a16="http://schemas.microsoft.com/office/drawing/2014/main" val="655783568"/>
                  </a:ext>
                </a:extLst>
              </a:tr>
              <a:tr h="1115065">
                <a:tc>
                  <a:txBody>
                    <a:bodyPr/>
                    <a:lstStyle/>
                    <a:p>
                      <a:pPr marL="0" marR="0" algn="ctr">
                        <a:lnSpc>
                          <a:spcPct val="107000"/>
                        </a:lnSpc>
                        <a:spcBef>
                          <a:spcPts val="0"/>
                        </a:spcBef>
                        <a:spcAft>
                          <a:spcPts val="0"/>
                        </a:spcAft>
                      </a:pPr>
                      <a:r>
                        <a:rPr lang="en-US" sz="1100">
                          <a:effectLst/>
                        </a:rPr>
                        <a:t>07</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dirty="0">
                          <a:effectLst/>
                        </a:rPr>
                        <a:t>Post Condition</a:t>
                      </a:r>
                      <a:endParaRPr lang="en-US" sz="1100" dirty="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tc>
                  <a:txBody>
                    <a:bodyPr/>
                    <a:lstStyle/>
                    <a:p>
                      <a:pPr marL="0" marR="0">
                        <a:lnSpc>
                          <a:spcPct val="107000"/>
                        </a:lnSpc>
                        <a:spcBef>
                          <a:spcPts val="0"/>
                        </a:spcBef>
                        <a:spcAft>
                          <a:spcPts val="0"/>
                        </a:spcAft>
                      </a:pPr>
                      <a:r>
                        <a:rPr lang="en-US" sz="1100" dirty="0">
                          <a:effectLst/>
                        </a:rPr>
                        <a:t> </a:t>
                      </a:r>
                    </a:p>
                    <a:p>
                      <a:pPr marL="342900" marR="0" lvl="0" indent="-342900">
                        <a:lnSpc>
                          <a:spcPct val="107000"/>
                        </a:lnSpc>
                        <a:spcBef>
                          <a:spcPts val="0"/>
                        </a:spcBef>
                        <a:spcAft>
                          <a:spcPts val="0"/>
                        </a:spcAft>
                        <a:buFont typeface="+mj-lt"/>
                        <a:buAutoNum type="arabicPeriod"/>
                      </a:pPr>
                      <a:r>
                        <a:rPr lang="en-US" sz="1100" dirty="0">
                          <a:effectLst/>
                        </a:rPr>
                        <a:t>Previous bill amounts and data must be cleared</a:t>
                      </a:r>
                    </a:p>
                    <a:p>
                      <a:pPr marL="342900" marR="0" lvl="0" indent="-342900">
                        <a:lnSpc>
                          <a:spcPct val="107000"/>
                        </a:lnSpc>
                        <a:spcBef>
                          <a:spcPts val="0"/>
                        </a:spcBef>
                        <a:spcAft>
                          <a:spcPts val="0"/>
                        </a:spcAft>
                        <a:buFont typeface="+mj-lt"/>
                        <a:buAutoNum type="arabicPeriod"/>
                      </a:pPr>
                      <a:r>
                        <a:rPr lang="en-US" sz="1100" dirty="0">
                          <a:effectLst/>
                        </a:rPr>
                        <a:t>System must be ready to get items as input to the bill</a:t>
                      </a:r>
                    </a:p>
                    <a:p>
                      <a:pPr marL="0" marR="0">
                        <a:lnSpc>
                          <a:spcPct val="107000"/>
                        </a:lnSpc>
                        <a:spcBef>
                          <a:spcPts val="0"/>
                        </a:spcBef>
                        <a:spcAft>
                          <a:spcPts val="0"/>
                        </a:spcAft>
                      </a:pPr>
                      <a:r>
                        <a:rPr lang="en-US" sz="1100" dirty="0">
                          <a:effectLst/>
                        </a:rPr>
                        <a:t> </a:t>
                      </a:r>
                    </a:p>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Iskoola Pota" panose="020B0502040204020203" pitchFamily="34" charset="0"/>
                      </a:endParaRPr>
                    </a:p>
                  </a:txBody>
                  <a:tcPr marL="60211" marR="60211" marT="0" marB="0" anchor="ctr"/>
                </a:tc>
                <a:extLst>
                  <a:ext uri="{0D108BD9-81ED-4DB2-BD59-A6C34878D82A}">
                    <a16:rowId xmlns:a16="http://schemas.microsoft.com/office/drawing/2014/main" val="477450679"/>
                  </a:ext>
                </a:extLst>
              </a:tr>
            </a:tbl>
          </a:graphicData>
        </a:graphic>
      </p:graphicFrame>
    </p:spTree>
    <p:extLst>
      <p:ext uri="{BB962C8B-B14F-4D97-AF65-F5344CB8AC3E}">
        <p14:creationId xmlns:p14="http://schemas.microsoft.com/office/powerpoint/2010/main" val="145343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2EB17-4E31-4298-BD51-18A02062FBB6}"/>
              </a:ext>
            </a:extLst>
          </p:cNvPr>
          <p:cNvSpPr>
            <a:spLocks noGrp="1"/>
          </p:cNvSpPr>
          <p:nvPr>
            <p:ph type="title"/>
          </p:nvPr>
        </p:nvSpPr>
        <p:spPr>
          <a:xfrm>
            <a:off x="525195" y="502520"/>
            <a:ext cx="2651620" cy="1325563"/>
          </a:xfrm>
        </p:spPr>
        <p:txBody>
          <a:bodyPr/>
          <a:lstStyle/>
          <a:p>
            <a:r>
              <a:rPr lang="en-US" dirty="0"/>
              <a:t>Add items to the Bill</a:t>
            </a:r>
          </a:p>
        </p:txBody>
      </p:sp>
      <p:graphicFrame>
        <p:nvGraphicFramePr>
          <p:cNvPr id="4" name="Content Placeholder 3">
            <a:extLst>
              <a:ext uri="{FF2B5EF4-FFF2-40B4-BE49-F238E27FC236}">
                <a16:creationId xmlns:a16="http://schemas.microsoft.com/office/drawing/2014/main" id="{CAD48744-CD46-45BA-B8AF-26B550457575}"/>
              </a:ext>
            </a:extLst>
          </p:cNvPr>
          <p:cNvGraphicFramePr>
            <a:graphicFrameLocks noGrp="1"/>
          </p:cNvGraphicFramePr>
          <p:nvPr>
            <p:ph idx="1"/>
            <p:extLst>
              <p:ext uri="{D42A27DB-BD31-4B8C-83A1-F6EECF244321}">
                <p14:modId xmlns:p14="http://schemas.microsoft.com/office/powerpoint/2010/main" val="458710291"/>
              </p:ext>
            </p:extLst>
          </p:nvPr>
        </p:nvGraphicFramePr>
        <p:xfrm>
          <a:off x="3766658" y="414457"/>
          <a:ext cx="6686026" cy="6222952"/>
        </p:xfrm>
        <a:graphic>
          <a:graphicData uri="http://schemas.openxmlformats.org/drawingml/2006/table">
            <a:tbl>
              <a:tblPr firstRow="1" firstCol="1" bandRow="1">
                <a:tableStyleId>{5C22544A-7EE6-4342-B048-85BDC9FD1C3A}</a:tableStyleId>
              </a:tblPr>
              <a:tblGrid>
                <a:gridCol w="551262">
                  <a:extLst>
                    <a:ext uri="{9D8B030D-6E8A-4147-A177-3AD203B41FA5}">
                      <a16:colId xmlns:a16="http://schemas.microsoft.com/office/drawing/2014/main" val="1369649992"/>
                    </a:ext>
                  </a:extLst>
                </a:gridCol>
                <a:gridCol w="1726735">
                  <a:extLst>
                    <a:ext uri="{9D8B030D-6E8A-4147-A177-3AD203B41FA5}">
                      <a16:colId xmlns:a16="http://schemas.microsoft.com/office/drawing/2014/main" val="2925638524"/>
                    </a:ext>
                  </a:extLst>
                </a:gridCol>
                <a:gridCol w="4408029">
                  <a:extLst>
                    <a:ext uri="{9D8B030D-6E8A-4147-A177-3AD203B41FA5}">
                      <a16:colId xmlns:a16="http://schemas.microsoft.com/office/drawing/2014/main" val="1553601925"/>
                    </a:ext>
                  </a:extLst>
                </a:gridCol>
              </a:tblGrid>
              <a:tr h="415750">
                <a:tc>
                  <a:txBody>
                    <a:bodyPr/>
                    <a:lstStyle/>
                    <a:p>
                      <a:pPr marL="0" marR="0" algn="ctr">
                        <a:lnSpc>
                          <a:spcPct val="107000"/>
                        </a:lnSpc>
                        <a:spcBef>
                          <a:spcPts val="0"/>
                        </a:spcBef>
                        <a:spcAft>
                          <a:spcPts val="0"/>
                        </a:spcAft>
                      </a:pPr>
                      <a:r>
                        <a:rPr lang="en-US" sz="700">
                          <a:effectLst/>
                        </a:rPr>
                        <a:t>01</a:t>
                      </a:r>
                      <a:endParaRPr lang="en-US" sz="7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700">
                          <a:effectLst/>
                        </a:rPr>
                        <a:t>Use-Case ID</a:t>
                      </a:r>
                      <a:endParaRPr lang="en-US" sz="7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700">
                          <a:effectLst/>
                        </a:rPr>
                        <a:t>002</a:t>
                      </a:r>
                      <a:endParaRPr lang="en-US" sz="7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extLst>
                  <a:ext uri="{0D108BD9-81ED-4DB2-BD59-A6C34878D82A}">
                    <a16:rowId xmlns:a16="http://schemas.microsoft.com/office/drawing/2014/main" val="1019497797"/>
                  </a:ext>
                </a:extLst>
              </a:tr>
              <a:tr h="415750">
                <a:tc>
                  <a:txBody>
                    <a:bodyPr/>
                    <a:lstStyle/>
                    <a:p>
                      <a:pPr marL="0" marR="0" algn="ctr">
                        <a:lnSpc>
                          <a:spcPct val="107000"/>
                        </a:lnSpc>
                        <a:spcBef>
                          <a:spcPts val="0"/>
                        </a:spcBef>
                        <a:spcAft>
                          <a:spcPts val="0"/>
                        </a:spcAft>
                      </a:pPr>
                      <a:r>
                        <a:rPr lang="en-US" sz="700">
                          <a:effectLst/>
                        </a:rPr>
                        <a:t>02</a:t>
                      </a:r>
                      <a:endParaRPr lang="en-US" sz="7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1000" dirty="0">
                          <a:effectLst/>
                        </a:rPr>
                        <a:t>Use Case Name</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1000">
                          <a:effectLst/>
                        </a:rPr>
                        <a:t>Add items to the bill</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extLst>
                  <a:ext uri="{0D108BD9-81ED-4DB2-BD59-A6C34878D82A}">
                    <a16:rowId xmlns:a16="http://schemas.microsoft.com/office/drawing/2014/main" val="727244991"/>
                  </a:ext>
                </a:extLst>
              </a:tr>
              <a:tr h="434435">
                <a:tc>
                  <a:txBody>
                    <a:bodyPr/>
                    <a:lstStyle/>
                    <a:p>
                      <a:pPr marL="0" marR="0" algn="ctr">
                        <a:lnSpc>
                          <a:spcPct val="107000"/>
                        </a:lnSpc>
                        <a:spcBef>
                          <a:spcPts val="0"/>
                        </a:spcBef>
                        <a:spcAft>
                          <a:spcPts val="0"/>
                        </a:spcAft>
                      </a:pPr>
                      <a:r>
                        <a:rPr lang="en-US" sz="700">
                          <a:effectLst/>
                        </a:rPr>
                        <a:t>03</a:t>
                      </a:r>
                      <a:endParaRPr lang="en-US" sz="7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1000" dirty="0">
                          <a:effectLst/>
                        </a:rPr>
                        <a:t>Actor</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1000">
                          <a:effectLst/>
                        </a:rPr>
                        <a:t>Cashier/Manager/Admin</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extLst>
                  <a:ext uri="{0D108BD9-81ED-4DB2-BD59-A6C34878D82A}">
                    <a16:rowId xmlns:a16="http://schemas.microsoft.com/office/drawing/2014/main" val="1652424341"/>
                  </a:ext>
                </a:extLst>
              </a:tr>
              <a:tr h="1124994">
                <a:tc>
                  <a:txBody>
                    <a:bodyPr/>
                    <a:lstStyle/>
                    <a:p>
                      <a:pPr marL="0" marR="0" algn="ctr">
                        <a:lnSpc>
                          <a:spcPct val="107000"/>
                        </a:lnSpc>
                        <a:spcBef>
                          <a:spcPts val="0"/>
                        </a:spcBef>
                        <a:spcAft>
                          <a:spcPts val="0"/>
                        </a:spcAft>
                      </a:pPr>
                      <a:r>
                        <a:rPr lang="en-US" sz="700">
                          <a:effectLst/>
                        </a:rPr>
                        <a:t>04</a:t>
                      </a:r>
                      <a:endParaRPr lang="en-US" sz="7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1000" dirty="0">
                          <a:effectLst/>
                        </a:rPr>
                        <a:t>Pre-Condition</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228600" marR="0" algn="l">
                        <a:lnSpc>
                          <a:spcPct val="107000"/>
                        </a:lnSpc>
                        <a:spcBef>
                          <a:spcPts val="0"/>
                        </a:spcBef>
                        <a:spcAft>
                          <a:spcPts val="0"/>
                        </a:spcAft>
                      </a:pPr>
                      <a:r>
                        <a:rPr lang="en-US" sz="1000" dirty="0">
                          <a:effectLst/>
                        </a:rPr>
                        <a:t> </a:t>
                      </a:r>
                    </a:p>
                    <a:p>
                      <a:pPr marL="342900" marR="0" lvl="0" indent="-342900" algn="l">
                        <a:lnSpc>
                          <a:spcPct val="107000"/>
                        </a:lnSpc>
                        <a:spcBef>
                          <a:spcPts val="0"/>
                        </a:spcBef>
                        <a:spcAft>
                          <a:spcPts val="0"/>
                        </a:spcAft>
                        <a:buFont typeface="+mj-lt"/>
                        <a:buAutoNum type="arabicPeriod"/>
                      </a:pPr>
                      <a:r>
                        <a:rPr lang="en-US" sz="1000" dirty="0">
                          <a:effectLst/>
                        </a:rPr>
                        <a:t>Cashier privileged user must be logged in</a:t>
                      </a:r>
                    </a:p>
                    <a:p>
                      <a:pPr marL="342900" marR="0" lvl="0" indent="-342900" algn="l">
                        <a:lnSpc>
                          <a:spcPct val="107000"/>
                        </a:lnSpc>
                        <a:spcBef>
                          <a:spcPts val="0"/>
                        </a:spcBef>
                        <a:spcAft>
                          <a:spcPts val="0"/>
                        </a:spcAft>
                        <a:buFont typeface="+mj-lt"/>
                        <a:buAutoNum type="arabicPeriod"/>
                      </a:pPr>
                      <a:r>
                        <a:rPr lang="en-US" sz="1000" dirty="0">
                          <a:effectLst/>
                        </a:rPr>
                        <a:t>Sales items must be loaded in to item table</a:t>
                      </a:r>
                    </a:p>
                    <a:p>
                      <a:pPr marL="342900" marR="0" lvl="0" indent="-342900" algn="l">
                        <a:lnSpc>
                          <a:spcPct val="107000"/>
                        </a:lnSpc>
                        <a:spcBef>
                          <a:spcPts val="0"/>
                        </a:spcBef>
                        <a:spcAft>
                          <a:spcPts val="0"/>
                        </a:spcAft>
                        <a:buFont typeface="+mj-lt"/>
                        <a:buAutoNum type="arabicPeriod"/>
                      </a:pPr>
                      <a:r>
                        <a:rPr lang="en-US" sz="1000" dirty="0">
                          <a:effectLst/>
                        </a:rPr>
                        <a:t>Created new bill or uncompleted bill must be available to add items (bill state: processing)</a:t>
                      </a:r>
                    </a:p>
                    <a:p>
                      <a:pPr marL="0" marR="0" algn="l">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extLst>
                  <a:ext uri="{0D108BD9-81ED-4DB2-BD59-A6C34878D82A}">
                    <a16:rowId xmlns:a16="http://schemas.microsoft.com/office/drawing/2014/main" val="3918249657"/>
                  </a:ext>
                </a:extLst>
              </a:tr>
              <a:tr h="1853900">
                <a:tc>
                  <a:txBody>
                    <a:bodyPr/>
                    <a:lstStyle/>
                    <a:p>
                      <a:pPr marL="0" marR="0" algn="ctr">
                        <a:lnSpc>
                          <a:spcPct val="107000"/>
                        </a:lnSpc>
                        <a:spcBef>
                          <a:spcPts val="0"/>
                        </a:spcBef>
                        <a:spcAft>
                          <a:spcPts val="0"/>
                        </a:spcAft>
                      </a:pPr>
                      <a:r>
                        <a:rPr lang="en-US" sz="700">
                          <a:effectLst/>
                        </a:rPr>
                        <a:t>05</a:t>
                      </a:r>
                      <a:endParaRPr lang="en-US" sz="7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1000">
                          <a:effectLst/>
                        </a:rPr>
                        <a:t>Main Flow</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287020" marR="0" algn="l">
                        <a:lnSpc>
                          <a:spcPct val="107000"/>
                        </a:lnSpc>
                        <a:spcBef>
                          <a:spcPts val="0"/>
                        </a:spcBef>
                        <a:spcAft>
                          <a:spcPts val="0"/>
                        </a:spcAft>
                      </a:pPr>
                      <a:r>
                        <a:rPr lang="en-US" sz="1000" dirty="0">
                          <a:effectLst/>
                        </a:rPr>
                        <a:t> </a:t>
                      </a:r>
                    </a:p>
                    <a:p>
                      <a:pPr marL="342900" marR="0" lvl="0" indent="-342900" algn="l">
                        <a:lnSpc>
                          <a:spcPct val="107000"/>
                        </a:lnSpc>
                        <a:spcBef>
                          <a:spcPts val="0"/>
                        </a:spcBef>
                        <a:spcAft>
                          <a:spcPts val="0"/>
                        </a:spcAft>
                        <a:buFont typeface="+mj-lt"/>
                        <a:buAutoNum type="arabicPeriod"/>
                      </a:pPr>
                      <a:r>
                        <a:rPr lang="en-US" sz="1000" dirty="0">
                          <a:effectLst/>
                        </a:rPr>
                        <a:t>Select items from item table to the bill by</a:t>
                      </a:r>
                      <a:br>
                        <a:rPr lang="en-US" sz="1000" dirty="0">
                          <a:effectLst/>
                        </a:rPr>
                      </a:br>
                      <a:r>
                        <a:rPr lang="en-US" sz="1000" dirty="0">
                          <a:effectLst/>
                        </a:rPr>
                        <a:t>      a. barcode Scanning</a:t>
                      </a:r>
                    </a:p>
                    <a:p>
                      <a:pPr marL="58420" marR="0" algn="l">
                        <a:lnSpc>
                          <a:spcPct val="107000"/>
                        </a:lnSpc>
                        <a:spcBef>
                          <a:spcPts val="0"/>
                        </a:spcBef>
                        <a:spcAft>
                          <a:spcPts val="0"/>
                        </a:spcAft>
                      </a:pPr>
                      <a:r>
                        <a:rPr lang="en-US" sz="1000" dirty="0">
                          <a:effectLst/>
                        </a:rPr>
                        <a:t>                b. Name Search</a:t>
                      </a:r>
                    </a:p>
                    <a:p>
                      <a:pPr marL="58420" marR="0" algn="l">
                        <a:lnSpc>
                          <a:spcPct val="107000"/>
                        </a:lnSpc>
                        <a:spcBef>
                          <a:spcPts val="0"/>
                        </a:spcBef>
                        <a:spcAft>
                          <a:spcPts val="0"/>
                        </a:spcAft>
                      </a:pPr>
                      <a:r>
                        <a:rPr lang="en-US" sz="1000" dirty="0">
                          <a:effectLst/>
                        </a:rPr>
                        <a:t>                c. Select items from Item Table</a:t>
                      </a:r>
                    </a:p>
                    <a:p>
                      <a:pPr marL="342900" marR="0" lvl="0" indent="-342900" algn="l">
                        <a:lnSpc>
                          <a:spcPct val="107000"/>
                        </a:lnSpc>
                        <a:spcBef>
                          <a:spcPts val="0"/>
                        </a:spcBef>
                        <a:spcAft>
                          <a:spcPts val="0"/>
                        </a:spcAft>
                        <a:buFont typeface="+mj-lt"/>
                        <a:buAutoNum type="arabicPeriod"/>
                      </a:pPr>
                      <a:r>
                        <a:rPr lang="en-US" sz="1000" dirty="0">
                          <a:effectLst/>
                        </a:rPr>
                        <a:t>Prompt dialog box and ask bought quantity  </a:t>
                      </a:r>
                    </a:p>
                    <a:p>
                      <a:pPr marL="342900" marR="0" lvl="0" indent="-342900" algn="l">
                        <a:lnSpc>
                          <a:spcPct val="107000"/>
                        </a:lnSpc>
                        <a:spcBef>
                          <a:spcPts val="0"/>
                        </a:spcBef>
                        <a:spcAft>
                          <a:spcPts val="0"/>
                        </a:spcAft>
                        <a:buFont typeface="+mj-lt"/>
                        <a:buAutoNum type="arabicPeriod"/>
                      </a:pPr>
                      <a:r>
                        <a:rPr lang="en-US" sz="1000" dirty="0">
                          <a:effectLst/>
                        </a:rPr>
                        <a:t>Product id(barcode), name, each price must be received </a:t>
                      </a:r>
                    </a:p>
                    <a:p>
                      <a:pPr marL="342900" marR="0" lvl="0" indent="-342900" algn="l">
                        <a:lnSpc>
                          <a:spcPct val="107000"/>
                        </a:lnSpc>
                        <a:spcBef>
                          <a:spcPts val="0"/>
                        </a:spcBef>
                        <a:spcAft>
                          <a:spcPts val="0"/>
                        </a:spcAft>
                        <a:buFont typeface="+mj-lt"/>
                        <a:buAutoNum type="arabicPeriod"/>
                      </a:pPr>
                      <a:r>
                        <a:rPr lang="en-US" sz="1000" dirty="0">
                          <a:effectLst/>
                        </a:rPr>
                        <a:t>Reduce Available discounts and calculate the total price for the item </a:t>
                      </a:r>
                    </a:p>
                    <a:p>
                      <a:pPr marL="342900" marR="0" lvl="0" indent="-342900" algn="l">
                        <a:lnSpc>
                          <a:spcPct val="107000"/>
                        </a:lnSpc>
                        <a:spcBef>
                          <a:spcPts val="0"/>
                        </a:spcBef>
                        <a:spcAft>
                          <a:spcPts val="0"/>
                        </a:spcAft>
                        <a:buFont typeface="+mj-lt"/>
                        <a:buAutoNum type="arabicPeriod"/>
                      </a:pPr>
                      <a:r>
                        <a:rPr lang="en-US" sz="1000" dirty="0">
                          <a:effectLst/>
                        </a:rPr>
                        <a:t>Product id(barcode), name, qty, each price, discount and total value are displayed at the sale table</a:t>
                      </a:r>
                    </a:p>
                    <a:p>
                      <a:pPr marL="342900" marR="0" lvl="0" indent="-342900" algn="l">
                        <a:lnSpc>
                          <a:spcPct val="107000"/>
                        </a:lnSpc>
                        <a:spcBef>
                          <a:spcPts val="0"/>
                        </a:spcBef>
                        <a:spcAft>
                          <a:spcPts val="0"/>
                        </a:spcAft>
                        <a:buFont typeface="+mj-lt"/>
                        <a:buAutoNum type="arabicPeriod"/>
                      </a:pPr>
                      <a:r>
                        <a:rPr lang="en-US" sz="1000" dirty="0">
                          <a:effectLst/>
                        </a:rPr>
                        <a:t>Update the total bill amount</a:t>
                      </a:r>
                    </a:p>
                    <a:p>
                      <a:pPr marL="287020" marR="0" algn="l">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tc>
                <a:extLst>
                  <a:ext uri="{0D108BD9-81ED-4DB2-BD59-A6C34878D82A}">
                    <a16:rowId xmlns:a16="http://schemas.microsoft.com/office/drawing/2014/main" val="3126778236"/>
                  </a:ext>
                </a:extLst>
              </a:tr>
              <a:tr h="750495">
                <a:tc>
                  <a:txBody>
                    <a:bodyPr/>
                    <a:lstStyle/>
                    <a:p>
                      <a:pPr marL="0" marR="0" algn="ctr">
                        <a:lnSpc>
                          <a:spcPct val="107000"/>
                        </a:lnSpc>
                        <a:spcBef>
                          <a:spcPts val="0"/>
                        </a:spcBef>
                        <a:spcAft>
                          <a:spcPts val="0"/>
                        </a:spcAft>
                      </a:pPr>
                      <a:r>
                        <a:rPr lang="en-US" sz="700">
                          <a:effectLst/>
                        </a:rPr>
                        <a:t>06</a:t>
                      </a:r>
                      <a:endParaRPr lang="en-US" sz="7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1000">
                          <a:effectLst/>
                        </a:rPr>
                        <a:t>Alternative Flows</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1000" dirty="0">
                          <a:effectLst/>
                        </a:rPr>
                        <a:t> </a:t>
                      </a:r>
                    </a:p>
                    <a:p>
                      <a:pPr marL="342900" marR="0" lvl="0" indent="-342900" algn="l">
                        <a:lnSpc>
                          <a:spcPct val="107000"/>
                        </a:lnSpc>
                        <a:spcBef>
                          <a:spcPts val="0"/>
                        </a:spcBef>
                        <a:spcAft>
                          <a:spcPts val="0"/>
                        </a:spcAft>
                        <a:buFont typeface="+mj-lt"/>
                        <a:buAutoNum type="arabicPeriod"/>
                      </a:pPr>
                      <a:r>
                        <a:rPr lang="en-US" sz="1000" dirty="0">
                          <a:effectLst/>
                        </a:rPr>
                        <a:t>If customer needs to remove item from cart, it can be deleted.</a:t>
                      </a:r>
                    </a:p>
                    <a:p>
                      <a:pPr marL="342900" marR="0" lvl="0" indent="-342900" algn="l">
                        <a:lnSpc>
                          <a:spcPct val="107000"/>
                        </a:lnSpc>
                        <a:spcBef>
                          <a:spcPts val="0"/>
                        </a:spcBef>
                        <a:spcAft>
                          <a:spcPts val="0"/>
                        </a:spcAft>
                        <a:buFont typeface="+mj-lt"/>
                        <a:buAutoNum type="arabicPeriod"/>
                      </a:pPr>
                      <a:r>
                        <a:rPr lang="en-US" sz="1000" dirty="0">
                          <a:effectLst/>
                        </a:rPr>
                        <a:t>If Customer needs to change quantity, it can be updated</a:t>
                      </a:r>
                    </a:p>
                    <a:p>
                      <a:pPr marL="229870" marR="0" algn="l">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tc>
                <a:extLst>
                  <a:ext uri="{0D108BD9-81ED-4DB2-BD59-A6C34878D82A}">
                    <a16:rowId xmlns:a16="http://schemas.microsoft.com/office/drawing/2014/main" val="850807156"/>
                  </a:ext>
                </a:extLst>
              </a:tr>
              <a:tr h="962529">
                <a:tc>
                  <a:txBody>
                    <a:bodyPr/>
                    <a:lstStyle/>
                    <a:p>
                      <a:pPr marL="0" marR="0" algn="ctr">
                        <a:lnSpc>
                          <a:spcPct val="107000"/>
                        </a:lnSpc>
                        <a:spcBef>
                          <a:spcPts val="0"/>
                        </a:spcBef>
                        <a:spcAft>
                          <a:spcPts val="0"/>
                        </a:spcAft>
                      </a:pPr>
                      <a:r>
                        <a:rPr lang="en-US" sz="700">
                          <a:effectLst/>
                        </a:rPr>
                        <a:t>07</a:t>
                      </a:r>
                      <a:endParaRPr lang="en-US" sz="70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0" marR="0" algn="l">
                        <a:lnSpc>
                          <a:spcPct val="107000"/>
                        </a:lnSpc>
                        <a:spcBef>
                          <a:spcPts val="0"/>
                        </a:spcBef>
                        <a:spcAft>
                          <a:spcPts val="0"/>
                        </a:spcAft>
                      </a:pPr>
                      <a:r>
                        <a:rPr lang="en-US" sz="1000" dirty="0">
                          <a:effectLst/>
                        </a:rPr>
                        <a:t>Post Condition</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tc>
                  <a:txBody>
                    <a:bodyPr/>
                    <a:lstStyle/>
                    <a:p>
                      <a:pPr marL="228600" marR="0" algn="l">
                        <a:lnSpc>
                          <a:spcPct val="107000"/>
                        </a:lnSpc>
                        <a:spcBef>
                          <a:spcPts val="0"/>
                        </a:spcBef>
                        <a:spcAft>
                          <a:spcPts val="0"/>
                        </a:spcAft>
                      </a:pPr>
                      <a:r>
                        <a:rPr lang="en-US" sz="1000" dirty="0">
                          <a:effectLst/>
                        </a:rPr>
                        <a:t> </a:t>
                      </a:r>
                    </a:p>
                    <a:p>
                      <a:pPr marL="342900" marR="0" lvl="0" indent="-342900" algn="l">
                        <a:lnSpc>
                          <a:spcPct val="107000"/>
                        </a:lnSpc>
                        <a:spcBef>
                          <a:spcPts val="0"/>
                        </a:spcBef>
                        <a:spcAft>
                          <a:spcPts val="0"/>
                        </a:spcAft>
                        <a:buFont typeface="+mj-lt"/>
                        <a:buAutoNum type="arabicPeriod"/>
                      </a:pPr>
                      <a:r>
                        <a:rPr lang="en-US" sz="1000" dirty="0">
                          <a:effectLst/>
                        </a:rPr>
                        <a:t>All of bought items must be in the bill table</a:t>
                      </a:r>
                    </a:p>
                    <a:p>
                      <a:pPr marL="342900" marR="0" lvl="0" indent="-342900" algn="l">
                        <a:lnSpc>
                          <a:spcPct val="107000"/>
                        </a:lnSpc>
                        <a:spcBef>
                          <a:spcPts val="0"/>
                        </a:spcBef>
                        <a:spcAft>
                          <a:spcPts val="0"/>
                        </a:spcAft>
                        <a:buFont typeface="+mj-lt"/>
                        <a:buAutoNum type="arabicPeriod"/>
                      </a:pPr>
                      <a:r>
                        <a:rPr lang="en-US" sz="1000" dirty="0">
                          <a:effectLst/>
                        </a:rPr>
                        <a:t>Barcode, item name qty, discount and price must be displayed for each row</a:t>
                      </a:r>
                    </a:p>
                    <a:p>
                      <a:pPr marL="342900" marR="0" lvl="0" indent="-342900" algn="l">
                        <a:lnSpc>
                          <a:spcPct val="107000"/>
                        </a:lnSpc>
                        <a:spcBef>
                          <a:spcPts val="0"/>
                        </a:spcBef>
                        <a:spcAft>
                          <a:spcPts val="0"/>
                        </a:spcAft>
                        <a:buFont typeface="+mj-lt"/>
                        <a:buAutoNum type="arabicPeriod"/>
                      </a:pPr>
                      <a:r>
                        <a:rPr lang="en-US" sz="1000" dirty="0">
                          <a:effectLst/>
                        </a:rPr>
                        <a:t>Total bill amount and discount amount must be displayed</a:t>
                      </a:r>
                    </a:p>
                    <a:p>
                      <a:pPr marL="0" marR="0" algn="l">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42381" marR="42381" marT="0" marB="0" anchor="ctr"/>
                </a:tc>
                <a:extLst>
                  <a:ext uri="{0D108BD9-81ED-4DB2-BD59-A6C34878D82A}">
                    <a16:rowId xmlns:a16="http://schemas.microsoft.com/office/drawing/2014/main" val="161593896"/>
                  </a:ext>
                </a:extLst>
              </a:tr>
            </a:tbl>
          </a:graphicData>
        </a:graphic>
      </p:graphicFrame>
    </p:spTree>
    <p:extLst>
      <p:ext uri="{BB962C8B-B14F-4D97-AF65-F5344CB8AC3E}">
        <p14:creationId xmlns:p14="http://schemas.microsoft.com/office/powerpoint/2010/main" val="500509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30BD5-2551-4B63-97B3-612567C5ECF4}"/>
              </a:ext>
            </a:extLst>
          </p:cNvPr>
          <p:cNvSpPr>
            <a:spLocks noGrp="1"/>
          </p:cNvSpPr>
          <p:nvPr>
            <p:ph type="title"/>
          </p:nvPr>
        </p:nvSpPr>
        <p:spPr>
          <a:xfrm>
            <a:off x="581544" y="460016"/>
            <a:ext cx="3431796" cy="1325563"/>
          </a:xfrm>
        </p:spPr>
        <p:txBody>
          <a:bodyPr/>
          <a:lstStyle/>
          <a:p>
            <a:r>
              <a:rPr lang="en-US" dirty="0"/>
              <a:t>Processing Payments</a:t>
            </a:r>
          </a:p>
        </p:txBody>
      </p:sp>
      <p:graphicFrame>
        <p:nvGraphicFramePr>
          <p:cNvPr id="4" name="Content Placeholder 3">
            <a:extLst>
              <a:ext uri="{FF2B5EF4-FFF2-40B4-BE49-F238E27FC236}">
                <a16:creationId xmlns:a16="http://schemas.microsoft.com/office/drawing/2014/main" id="{883102B7-081E-493E-A118-D172F74D6DD3}"/>
              </a:ext>
            </a:extLst>
          </p:cNvPr>
          <p:cNvGraphicFramePr>
            <a:graphicFrameLocks noGrp="1"/>
          </p:cNvGraphicFramePr>
          <p:nvPr>
            <p:ph idx="1"/>
            <p:extLst>
              <p:ext uri="{D42A27DB-BD31-4B8C-83A1-F6EECF244321}">
                <p14:modId xmlns:p14="http://schemas.microsoft.com/office/powerpoint/2010/main" val="3084085810"/>
              </p:ext>
            </p:extLst>
          </p:nvPr>
        </p:nvGraphicFramePr>
        <p:xfrm>
          <a:off x="4596608" y="201336"/>
          <a:ext cx="6757192" cy="6264080"/>
        </p:xfrm>
        <a:graphic>
          <a:graphicData uri="http://schemas.openxmlformats.org/drawingml/2006/table">
            <a:tbl>
              <a:tblPr firstRow="1" firstCol="1" bandRow="1">
                <a:tableStyleId>{5C22544A-7EE6-4342-B048-85BDC9FD1C3A}</a:tableStyleId>
              </a:tblPr>
              <a:tblGrid>
                <a:gridCol w="557130">
                  <a:extLst>
                    <a:ext uri="{9D8B030D-6E8A-4147-A177-3AD203B41FA5}">
                      <a16:colId xmlns:a16="http://schemas.microsoft.com/office/drawing/2014/main" val="1152773942"/>
                    </a:ext>
                  </a:extLst>
                </a:gridCol>
                <a:gridCol w="1745115">
                  <a:extLst>
                    <a:ext uri="{9D8B030D-6E8A-4147-A177-3AD203B41FA5}">
                      <a16:colId xmlns:a16="http://schemas.microsoft.com/office/drawing/2014/main" val="735624574"/>
                    </a:ext>
                  </a:extLst>
                </a:gridCol>
                <a:gridCol w="4454947">
                  <a:extLst>
                    <a:ext uri="{9D8B030D-6E8A-4147-A177-3AD203B41FA5}">
                      <a16:colId xmlns:a16="http://schemas.microsoft.com/office/drawing/2014/main" val="1007649233"/>
                    </a:ext>
                  </a:extLst>
                </a:gridCol>
              </a:tblGrid>
              <a:tr h="280338">
                <a:tc>
                  <a:txBody>
                    <a:bodyPr/>
                    <a:lstStyle/>
                    <a:p>
                      <a:pPr marL="0" marR="0" algn="ctr">
                        <a:lnSpc>
                          <a:spcPct val="107000"/>
                        </a:lnSpc>
                        <a:spcBef>
                          <a:spcPts val="0"/>
                        </a:spcBef>
                        <a:spcAft>
                          <a:spcPts val="0"/>
                        </a:spcAft>
                      </a:pPr>
                      <a:r>
                        <a:rPr lang="en-US" sz="1000">
                          <a:effectLst/>
                        </a:rPr>
                        <a:t>01</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dirty="0">
                          <a:effectLst/>
                        </a:rPr>
                        <a:t>Use-Case ID</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003</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extLst>
                  <a:ext uri="{0D108BD9-81ED-4DB2-BD59-A6C34878D82A}">
                    <a16:rowId xmlns:a16="http://schemas.microsoft.com/office/drawing/2014/main" val="452365765"/>
                  </a:ext>
                </a:extLst>
              </a:tr>
              <a:tr h="280338">
                <a:tc>
                  <a:txBody>
                    <a:bodyPr/>
                    <a:lstStyle/>
                    <a:p>
                      <a:pPr marL="0" marR="0" algn="ctr">
                        <a:lnSpc>
                          <a:spcPct val="107000"/>
                        </a:lnSpc>
                        <a:spcBef>
                          <a:spcPts val="0"/>
                        </a:spcBef>
                        <a:spcAft>
                          <a:spcPts val="0"/>
                        </a:spcAft>
                      </a:pPr>
                      <a:r>
                        <a:rPr lang="en-US" sz="1000">
                          <a:effectLst/>
                        </a:rPr>
                        <a:t>02</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Use Case Name</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Processing Payments</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extLst>
                  <a:ext uri="{0D108BD9-81ED-4DB2-BD59-A6C34878D82A}">
                    <a16:rowId xmlns:a16="http://schemas.microsoft.com/office/drawing/2014/main" val="3121271477"/>
                  </a:ext>
                </a:extLst>
              </a:tr>
              <a:tr h="292938">
                <a:tc>
                  <a:txBody>
                    <a:bodyPr/>
                    <a:lstStyle/>
                    <a:p>
                      <a:pPr marL="0" marR="0" algn="ctr">
                        <a:lnSpc>
                          <a:spcPct val="107000"/>
                        </a:lnSpc>
                        <a:spcBef>
                          <a:spcPts val="0"/>
                        </a:spcBef>
                        <a:spcAft>
                          <a:spcPts val="0"/>
                        </a:spcAft>
                      </a:pPr>
                      <a:r>
                        <a:rPr lang="en-US" sz="1000">
                          <a:effectLst/>
                        </a:rPr>
                        <a:t>03</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Actor</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Cashier/Manager/Admin </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extLst>
                  <a:ext uri="{0D108BD9-81ED-4DB2-BD59-A6C34878D82A}">
                    <a16:rowId xmlns:a16="http://schemas.microsoft.com/office/drawing/2014/main" val="93076496"/>
                  </a:ext>
                </a:extLst>
              </a:tr>
              <a:tr h="954261">
                <a:tc>
                  <a:txBody>
                    <a:bodyPr/>
                    <a:lstStyle/>
                    <a:p>
                      <a:pPr marL="0" marR="0" algn="ctr">
                        <a:lnSpc>
                          <a:spcPct val="107000"/>
                        </a:lnSpc>
                        <a:spcBef>
                          <a:spcPts val="0"/>
                        </a:spcBef>
                        <a:spcAft>
                          <a:spcPts val="0"/>
                        </a:spcAft>
                      </a:pPr>
                      <a:r>
                        <a:rPr lang="en-US" sz="1000">
                          <a:effectLst/>
                        </a:rPr>
                        <a:t>04</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Pre-Condition</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 </a:t>
                      </a:r>
                    </a:p>
                    <a:p>
                      <a:pPr marL="342900" marR="0" lvl="0" indent="-342900" algn="l">
                        <a:lnSpc>
                          <a:spcPct val="107000"/>
                        </a:lnSpc>
                        <a:spcBef>
                          <a:spcPts val="0"/>
                        </a:spcBef>
                        <a:spcAft>
                          <a:spcPts val="0"/>
                        </a:spcAft>
                        <a:buFont typeface="+mj-lt"/>
                        <a:buAutoNum type="arabicPeriod"/>
                      </a:pPr>
                      <a:r>
                        <a:rPr lang="en-US" sz="1000">
                          <a:effectLst/>
                        </a:rPr>
                        <a:t>Cashier privileged user must be logged in</a:t>
                      </a:r>
                    </a:p>
                    <a:p>
                      <a:pPr marL="342900" marR="0" lvl="0" indent="-342900" algn="l">
                        <a:lnSpc>
                          <a:spcPct val="107000"/>
                        </a:lnSpc>
                        <a:spcBef>
                          <a:spcPts val="0"/>
                        </a:spcBef>
                        <a:spcAft>
                          <a:spcPts val="0"/>
                        </a:spcAft>
                        <a:buFont typeface="+mj-lt"/>
                        <a:buAutoNum type="arabicPeriod"/>
                      </a:pPr>
                      <a:r>
                        <a:rPr lang="en-US" sz="1000">
                          <a:effectLst/>
                        </a:rPr>
                        <a:t>Bought items must be displayed in to sale table</a:t>
                      </a:r>
                    </a:p>
                    <a:p>
                      <a:pPr marL="342900" marR="0" lvl="0" indent="-342900" algn="l">
                        <a:lnSpc>
                          <a:spcPct val="107000"/>
                        </a:lnSpc>
                        <a:spcBef>
                          <a:spcPts val="0"/>
                        </a:spcBef>
                        <a:spcAft>
                          <a:spcPts val="0"/>
                        </a:spcAft>
                        <a:buFont typeface="+mj-lt"/>
                        <a:buAutoNum type="arabicPeriod"/>
                      </a:pPr>
                      <a:r>
                        <a:rPr lang="en-US" sz="1000">
                          <a:effectLst/>
                        </a:rPr>
                        <a:t>Total bill amount, discount amount and payable amount must be displayed.</a:t>
                      </a:r>
                    </a:p>
                    <a:p>
                      <a:pPr marL="0" marR="0" algn="l">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extLst>
                  <a:ext uri="{0D108BD9-81ED-4DB2-BD59-A6C34878D82A}">
                    <a16:rowId xmlns:a16="http://schemas.microsoft.com/office/drawing/2014/main" val="1332604770"/>
                  </a:ext>
                </a:extLst>
              </a:tr>
              <a:tr h="1287662">
                <a:tc>
                  <a:txBody>
                    <a:bodyPr/>
                    <a:lstStyle/>
                    <a:p>
                      <a:pPr marL="0" marR="0" algn="ctr">
                        <a:lnSpc>
                          <a:spcPct val="107000"/>
                        </a:lnSpc>
                        <a:spcBef>
                          <a:spcPts val="0"/>
                        </a:spcBef>
                        <a:spcAft>
                          <a:spcPts val="0"/>
                        </a:spcAft>
                      </a:pPr>
                      <a:r>
                        <a:rPr lang="en-US" sz="1000">
                          <a:effectLst/>
                        </a:rPr>
                        <a:t>05</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Main Flow</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287020" marR="0" algn="l">
                        <a:lnSpc>
                          <a:spcPct val="107000"/>
                        </a:lnSpc>
                        <a:spcBef>
                          <a:spcPts val="0"/>
                        </a:spcBef>
                        <a:spcAft>
                          <a:spcPts val="0"/>
                        </a:spcAft>
                      </a:pPr>
                      <a:r>
                        <a:rPr lang="en-US" sz="1000">
                          <a:effectLst/>
                        </a:rPr>
                        <a:t> </a:t>
                      </a:r>
                    </a:p>
                    <a:p>
                      <a:pPr marL="342900" marR="0" lvl="0" indent="-342900" algn="l">
                        <a:lnSpc>
                          <a:spcPct val="107000"/>
                        </a:lnSpc>
                        <a:spcBef>
                          <a:spcPts val="0"/>
                        </a:spcBef>
                        <a:spcAft>
                          <a:spcPts val="0"/>
                        </a:spcAft>
                        <a:buFont typeface="+mj-lt"/>
                        <a:buAutoNum type="arabicPeriod"/>
                      </a:pPr>
                      <a:r>
                        <a:rPr lang="en-US" sz="1000">
                          <a:effectLst/>
                        </a:rPr>
                        <a:t>Cashier asked the payment method by customer</a:t>
                      </a:r>
                    </a:p>
                    <a:p>
                      <a:pPr marL="342900" marR="0" lvl="0" indent="-342900" algn="l">
                        <a:lnSpc>
                          <a:spcPct val="107000"/>
                        </a:lnSpc>
                        <a:spcBef>
                          <a:spcPts val="0"/>
                        </a:spcBef>
                        <a:spcAft>
                          <a:spcPts val="0"/>
                        </a:spcAft>
                        <a:buFont typeface="+mj-lt"/>
                        <a:buAutoNum type="arabicPeriod"/>
                      </a:pPr>
                      <a:r>
                        <a:rPr lang="en-US" sz="1000">
                          <a:effectLst/>
                        </a:rPr>
                        <a:t>If payment method is Card payment, cashier asked customer credit/ Debit card and swipe at the payment gateway device.</a:t>
                      </a:r>
                    </a:p>
                    <a:p>
                      <a:pPr marL="342900" marR="0" lvl="0" indent="-342900" algn="l">
                        <a:lnSpc>
                          <a:spcPct val="107000"/>
                        </a:lnSpc>
                        <a:spcBef>
                          <a:spcPts val="0"/>
                        </a:spcBef>
                        <a:spcAft>
                          <a:spcPts val="0"/>
                        </a:spcAft>
                        <a:buFont typeface="+mj-lt"/>
                        <a:buAutoNum type="arabicPeriod"/>
                      </a:pPr>
                      <a:r>
                        <a:rPr lang="en-US" sz="1000">
                          <a:effectLst/>
                        </a:rPr>
                        <a:t>Process the Payment</a:t>
                      </a:r>
                    </a:p>
                    <a:p>
                      <a:pPr marL="342900" marR="0" lvl="0" indent="-342900" algn="l">
                        <a:lnSpc>
                          <a:spcPct val="107000"/>
                        </a:lnSpc>
                        <a:spcBef>
                          <a:spcPts val="0"/>
                        </a:spcBef>
                        <a:spcAft>
                          <a:spcPts val="0"/>
                        </a:spcAft>
                        <a:buFont typeface="+mj-lt"/>
                        <a:buAutoNum type="arabicPeriod"/>
                      </a:pPr>
                      <a:r>
                        <a:rPr lang="en-US" sz="1000">
                          <a:effectLst/>
                        </a:rPr>
                        <a:t>When Succeeded, Cashier Press the Paid and Print the Bill (Bill State: paid)</a:t>
                      </a:r>
                    </a:p>
                    <a:p>
                      <a:pPr marL="342900" marR="0" lvl="0" indent="-342900" algn="l">
                        <a:lnSpc>
                          <a:spcPct val="107000"/>
                        </a:lnSpc>
                        <a:spcBef>
                          <a:spcPts val="0"/>
                        </a:spcBef>
                        <a:spcAft>
                          <a:spcPts val="0"/>
                        </a:spcAft>
                        <a:buFont typeface="+mj-lt"/>
                        <a:buAutoNum type="arabicPeriod"/>
                      </a:pPr>
                      <a:r>
                        <a:rPr lang="en-US" sz="1000">
                          <a:effectLst/>
                        </a:rPr>
                        <a:t>After Sales Database Update Process must be started</a:t>
                      </a:r>
                      <a:br>
                        <a:rPr lang="en-US" sz="1000">
                          <a:effectLst/>
                        </a:rPr>
                      </a:br>
                      <a:r>
                        <a:rPr lang="en-US" sz="1000">
                          <a:effectLst/>
                        </a:rPr>
                        <a:t>         </a:t>
                      </a:r>
                    </a:p>
                    <a:p>
                      <a:pPr marL="287020" marR="0" algn="l">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tc>
                <a:extLst>
                  <a:ext uri="{0D108BD9-81ED-4DB2-BD59-A6C34878D82A}">
                    <a16:rowId xmlns:a16="http://schemas.microsoft.com/office/drawing/2014/main" val="1319894808"/>
                  </a:ext>
                </a:extLst>
              </a:tr>
              <a:tr h="1611652">
                <a:tc>
                  <a:txBody>
                    <a:bodyPr/>
                    <a:lstStyle/>
                    <a:p>
                      <a:pPr marL="0" marR="0" algn="ctr">
                        <a:lnSpc>
                          <a:spcPct val="107000"/>
                        </a:lnSpc>
                        <a:spcBef>
                          <a:spcPts val="0"/>
                        </a:spcBef>
                        <a:spcAft>
                          <a:spcPts val="0"/>
                        </a:spcAft>
                      </a:pPr>
                      <a:r>
                        <a:rPr lang="en-US" sz="1000">
                          <a:effectLst/>
                        </a:rPr>
                        <a:t>06</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Alternative Flows</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 </a:t>
                      </a:r>
                    </a:p>
                    <a:p>
                      <a:pPr marL="342900" marR="0" lvl="0" indent="-342900" algn="l">
                        <a:lnSpc>
                          <a:spcPct val="107000"/>
                        </a:lnSpc>
                        <a:spcBef>
                          <a:spcPts val="0"/>
                        </a:spcBef>
                        <a:spcAft>
                          <a:spcPts val="0"/>
                        </a:spcAft>
                        <a:buFont typeface="+mj-lt"/>
                        <a:buAutoNum type="arabicPeriod"/>
                      </a:pPr>
                      <a:r>
                        <a:rPr lang="en-US" sz="1000">
                          <a:effectLst/>
                        </a:rPr>
                        <a:t>If customer ready to pay with cash Cashier receive cash and enter the received amount to the System and press Enter Key</a:t>
                      </a:r>
                    </a:p>
                    <a:p>
                      <a:pPr marL="342900" marR="0" lvl="0" indent="-342900" algn="l">
                        <a:lnSpc>
                          <a:spcPct val="107000"/>
                        </a:lnSpc>
                        <a:spcBef>
                          <a:spcPts val="0"/>
                        </a:spcBef>
                        <a:spcAft>
                          <a:spcPts val="0"/>
                        </a:spcAft>
                        <a:buFont typeface="+mj-lt"/>
                        <a:buAutoNum type="arabicPeriod"/>
                      </a:pPr>
                      <a:r>
                        <a:rPr lang="en-US" sz="1000">
                          <a:effectLst/>
                        </a:rPr>
                        <a:t>System Shows Balance Amount</a:t>
                      </a:r>
                    </a:p>
                    <a:p>
                      <a:pPr marL="342900" marR="0" lvl="0" indent="-342900" algn="l">
                        <a:lnSpc>
                          <a:spcPct val="107000"/>
                        </a:lnSpc>
                        <a:spcBef>
                          <a:spcPts val="0"/>
                        </a:spcBef>
                        <a:spcAft>
                          <a:spcPts val="0"/>
                        </a:spcAft>
                        <a:buFont typeface="+mj-lt"/>
                        <a:buAutoNum type="arabicPeriod"/>
                      </a:pPr>
                      <a:r>
                        <a:rPr lang="en-US" sz="1000">
                          <a:effectLst/>
                        </a:rPr>
                        <a:t>If balance amount has to pay, Cashier settle the Balance</a:t>
                      </a:r>
                    </a:p>
                    <a:p>
                      <a:pPr marL="342900" marR="0" lvl="0" indent="-342900" algn="l">
                        <a:lnSpc>
                          <a:spcPct val="107000"/>
                        </a:lnSpc>
                        <a:spcBef>
                          <a:spcPts val="0"/>
                        </a:spcBef>
                        <a:spcAft>
                          <a:spcPts val="0"/>
                        </a:spcAft>
                        <a:buFont typeface="+mj-lt"/>
                        <a:buAutoNum type="arabicPeriod"/>
                      </a:pPr>
                      <a:r>
                        <a:rPr lang="en-US" sz="1000">
                          <a:effectLst/>
                        </a:rPr>
                        <a:t>Cashier Press the Paid and Print the Bill (Bill State: paid)</a:t>
                      </a:r>
                    </a:p>
                    <a:p>
                      <a:pPr marL="342900" marR="0" lvl="0" indent="-342900" algn="l">
                        <a:lnSpc>
                          <a:spcPct val="107000"/>
                        </a:lnSpc>
                        <a:spcBef>
                          <a:spcPts val="0"/>
                        </a:spcBef>
                        <a:spcAft>
                          <a:spcPts val="0"/>
                        </a:spcAft>
                        <a:buFont typeface="+mj-lt"/>
                        <a:buAutoNum type="arabicPeriod"/>
                      </a:pPr>
                      <a:r>
                        <a:rPr lang="en-US" sz="1000">
                          <a:effectLst/>
                        </a:rPr>
                        <a:t>After Sales Database Update Process must be started</a:t>
                      </a:r>
                    </a:p>
                    <a:p>
                      <a:pPr marL="229870" marR="0" algn="l">
                        <a:lnSpc>
                          <a:spcPct val="107000"/>
                        </a:lnSpc>
                        <a:spcBef>
                          <a:spcPts val="0"/>
                        </a:spcBef>
                        <a:spcAft>
                          <a:spcPts val="0"/>
                        </a:spcAft>
                      </a:pPr>
                      <a:r>
                        <a:rPr lang="en-US" sz="1000">
                          <a:effectLst/>
                        </a:rPr>
                        <a:t> </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tc>
                <a:extLst>
                  <a:ext uri="{0D108BD9-81ED-4DB2-BD59-A6C34878D82A}">
                    <a16:rowId xmlns:a16="http://schemas.microsoft.com/office/drawing/2014/main" val="2932462979"/>
                  </a:ext>
                </a:extLst>
              </a:tr>
              <a:tr h="1206490">
                <a:tc>
                  <a:txBody>
                    <a:bodyPr/>
                    <a:lstStyle/>
                    <a:p>
                      <a:pPr marL="0" marR="0" algn="ctr">
                        <a:lnSpc>
                          <a:spcPct val="107000"/>
                        </a:lnSpc>
                        <a:spcBef>
                          <a:spcPts val="0"/>
                        </a:spcBef>
                        <a:spcAft>
                          <a:spcPts val="0"/>
                        </a:spcAft>
                      </a:pPr>
                      <a:r>
                        <a:rPr lang="en-US" sz="1000">
                          <a:effectLst/>
                        </a:rPr>
                        <a:t>07</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0" marR="0" algn="l">
                        <a:lnSpc>
                          <a:spcPct val="107000"/>
                        </a:lnSpc>
                        <a:spcBef>
                          <a:spcPts val="0"/>
                        </a:spcBef>
                        <a:spcAft>
                          <a:spcPts val="0"/>
                        </a:spcAft>
                      </a:pPr>
                      <a:r>
                        <a:rPr lang="en-US" sz="1000">
                          <a:effectLst/>
                        </a:rPr>
                        <a:t>Post Condition</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tc>
                  <a:txBody>
                    <a:bodyPr/>
                    <a:lstStyle/>
                    <a:p>
                      <a:pPr marL="228600" marR="0" algn="l">
                        <a:lnSpc>
                          <a:spcPct val="107000"/>
                        </a:lnSpc>
                        <a:spcBef>
                          <a:spcPts val="0"/>
                        </a:spcBef>
                        <a:spcAft>
                          <a:spcPts val="0"/>
                        </a:spcAft>
                      </a:pPr>
                      <a:r>
                        <a:rPr lang="en-US" sz="1000" dirty="0">
                          <a:effectLst/>
                        </a:rPr>
                        <a:t> </a:t>
                      </a:r>
                    </a:p>
                    <a:p>
                      <a:pPr marL="342900" marR="0" lvl="0" indent="-342900" algn="l">
                        <a:lnSpc>
                          <a:spcPct val="107000"/>
                        </a:lnSpc>
                        <a:spcBef>
                          <a:spcPts val="0"/>
                        </a:spcBef>
                        <a:spcAft>
                          <a:spcPts val="0"/>
                        </a:spcAft>
                        <a:buFont typeface="+mj-lt"/>
                        <a:buAutoNum type="arabicPeriod"/>
                      </a:pPr>
                      <a:r>
                        <a:rPr lang="en-US" sz="1000" dirty="0">
                          <a:effectLst/>
                        </a:rPr>
                        <a:t>Bill have printed with customer bought items including their price, discounts and total amount, payable amount, balance, and bill number, customer name and date time as well.</a:t>
                      </a:r>
                    </a:p>
                    <a:p>
                      <a:pPr marL="342900" marR="0" lvl="0" indent="-342900" algn="l">
                        <a:lnSpc>
                          <a:spcPct val="107000"/>
                        </a:lnSpc>
                        <a:spcBef>
                          <a:spcPts val="0"/>
                        </a:spcBef>
                        <a:spcAft>
                          <a:spcPts val="0"/>
                        </a:spcAft>
                        <a:buFont typeface="+mj-lt"/>
                        <a:buAutoNum type="arabicPeriod"/>
                      </a:pPr>
                      <a:r>
                        <a:rPr lang="en-US" sz="1000" dirty="0">
                          <a:effectLst/>
                        </a:rPr>
                        <a:t>Bill States has changed to paid</a:t>
                      </a:r>
                    </a:p>
                    <a:p>
                      <a:pPr marL="0" marR="0" algn="l">
                        <a:lnSpc>
                          <a:spcPct val="107000"/>
                        </a:lnSpc>
                        <a:spcBef>
                          <a:spcPts val="0"/>
                        </a:spcBef>
                        <a:spcAft>
                          <a:spcPts val="0"/>
                        </a:spcAft>
                      </a:pPr>
                      <a:r>
                        <a:rPr lang="en-US" sz="1000" dirty="0">
                          <a:effectLst/>
                        </a:rPr>
                        <a:t> </a:t>
                      </a:r>
                      <a:endParaRPr lang="en-US" sz="1000" dirty="0">
                        <a:effectLst/>
                        <a:latin typeface="Calibri" panose="020F0502020204030204" pitchFamily="34" charset="0"/>
                        <a:ea typeface="Calibri" panose="020F0502020204030204" pitchFamily="34" charset="0"/>
                        <a:cs typeface="Iskoola Pota" panose="020B0502040204020203" pitchFamily="34" charset="0"/>
                      </a:endParaRPr>
                    </a:p>
                  </a:txBody>
                  <a:tcPr marL="39119" marR="39119" marT="0" marB="0" anchor="ctr"/>
                </a:tc>
                <a:extLst>
                  <a:ext uri="{0D108BD9-81ED-4DB2-BD59-A6C34878D82A}">
                    <a16:rowId xmlns:a16="http://schemas.microsoft.com/office/drawing/2014/main" val="4050711659"/>
                  </a:ext>
                </a:extLst>
              </a:tr>
            </a:tbl>
          </a:graphicData>
        </a:graphic>
      </p:graphicFrame>
    </p:spTree>
    <p:extLst>
      <p:ext uri="{BB962C8B-B14F-4D97-AF65-F5344CB8AC3E}">
        <p14:creationId xmlns:p14="http://schemas.microsoft.com/office/powerpoint/2010/main" val="3693910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B8A9AB-8343-4BB2-800F-0C4019037D6F}"/>
              </a:ext>
            </a:extLst>
          </p:cNvPr>
          <p:cNvSpPr>
            <a:spLocks noGrp="1"/>
          </p:cNvSpPr>
          <p:nvPr>
            <p:ph type="ctrTitle"/>
          </p:nvPr>
        </p:nvSpPr>
        <p:spPr/>
        <p:txBody>
          <a:bodyPr/>
          <a:lstStyle/>
          <a:p>
            <a:r>
              <a:rPr lang="en-US" dirty="0"/>
              <a:t>Tools that used to Development</a:t>
            </a:r>
          </a:p>
        </p:txBody>
      </p:sp>
      <p:sp>
        <p:nvSpPr>
          <p:cNvPr id="5" name="Subtitle 4">
            <a:extLst>
              <a:ext uri="{FF2B5EF4-FFF2-40B4-BE49-F238E27FC236}">
                <a16:creationId xmlns:a16="http://schemas.microsoft.com/office/drawing/2014/main" id="{56CCB25E-5D5F-427B-8FDD-2B52A75B77E5}"/>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31731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637A-C629-45A9-8657-8A2527B970AB}"/>
              </a:ext>
            </a:extLst>
          </p:cNvPr>
          <p:cNvSpPr>
            <a:spLocks noGrp="1"/>
          </p:cNvSpPr>
          <p:nvPr>
            <p:ph type="title"/>
          </p:nvPr>
        </p:nvSpPr>
        <p:spPr/>
        <p:txBody>
          <a:bodyPr/>
          <a:lstStyle/>
          <a:p>
            <a:r>
              <a:rPr lang="en-US" dirty="0"/>
              <a:t>Programming Language</a:t>
            </a:r>
          </a:p>
        </p:txBody>
      </p:sp>
      <p:sp>
        <p:nvSpPr>
          <p:cNvPr id="3" name="Content Placeholder 2">
            <a:extLst>
              <a:ext uri="{FF2B5EF4-FFF2-40B4-BE49-F238E27FC236}">
                <a16:creationId xmlns:a16="http://schemas.microsoft.com/office/drawing/2014/main" id="{9E8A9DC2-E5F5-4038-853A-393B345AAC32}"/>
              </a:ext>
            </a:extLst>
          </p:cNvPr>
          <p:cNvSpPr>
            <a:spLocks noGrp="1"/>
          </p:cNvSpPr>
          <p:nvPr>
            <p:ph idx="1"/>
          </p:nvPr>
        </p:nvSpPr>
        <p:spPr/>
        <p:txBody>
          <a:bodyPr>
            <a:normAutofit fontScale="47500" lnSpcReduction="20000"/>
          </a:bodyPr>
          <a:lstStyle/>
          <a:p>
            <a:pPr marL="0" indent="0">
              <a:buNone/>
            </a:pPr>
            <a:r>
              <a:rPr lang="en-US" sz="4800" dirty="0"/>
              <a:t>Used Java as the Programming Language to Develop the Point-of-Sale System because of having many advantages when using it. Some of have Below Mentioned</a:t>
            </a:r>
          </a:p>
          <a:p>
            <a:pPr lvl="1"/>
            <a:r>
              <a:rPr lang="en-US" sz="4600" dirty="0"/>
              <a:t>Simple and Easy</a:t>
            </a:r>
          </a:p>
          <a:p>
            <a:pPr lvl="1"/>
            <a:r>
              <a:rPr lang="en-US" sz="4600" dirty="0"/>
              <a:t>Object oriented</a:t>
            </a:r>
          </a:p>
          <a:p>
            <a:pPr lvl="1"/>
            <a:r>
              <a:rPr lang="en-US" sz="4600" dirty="0"/>
              <a:t>Secured</a:t>
            </a:r>
          </a:p>
          <a:p>
            <a:pPr lvl="1"/>
            <a:r>
              <a:rPr lang="en-US" sz="4600" dirty="0"/>
              <a:t>Robust memory management</a:t>
            </a:r>
          </a:p>
          <a:p>
            <a:pPr lvl="1"/>
            <a:r>
              <a:rPr lang="en-US" sz="4600" dirty="0"/>
              <a:t>The platform is independent</a:t>
            </a:r>
          </a:p>
          <a:p>
            <a:pPr lvl="1"/>
            <a:r>
              <a:rPr lang="en-US" sz="4600" dirty="0"/>
              <a:t>Multi-Threaded</a:t>
            </a:r>
          </a:p>
          <a:p>
            <a:endParaRPr lang="en-US" dirty="0"/>
          </a:p>
        </p:txBody>
      </p:sp>
    </p:spTree>
    <p:extLst>
      <p:ext uri="{BB962C8B-B14F-4D97-AF65-F5344CB8AC3E}">
        <p14:creationId xmlns:p14="http://schemas.microsoft.com/office/powerpoint/2010/main" val="34366071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58B9-E410-48BB-8A8B-7FF52293F154}"/>
              </a:ext>
            </a:extLst>
          </p:cNvPr>
          <p:cNvSpPr>
            <a:spLocks noGrp="1"/>
          </p:cNvSpPr>
          <p:nvPr>
            <p:ph type="title"/>
          </p:nvPr>
        </p:nvSpPr>
        <p:spPr/>
        <p:txBody>
          <a:bodyPr/>
          <a:lstStyle/>
          <a:p>
            <a:r>
              <a:rPr lang="en-US" dirty="0"/>
              <a:t>Database Management System</a:t>
            </a:r>
          </a:p>
        </p:txBody>
      </p:sp>
      <p:graphicFrame>
        <p:nvGraphicFramePr>
          <p:cNvPr id="4" name="Content Placeholder 3">
            <a:extLst>
              <a:ext uri="{FF2B5EF4-FFF2-40B4-BE49-F238E27FC236}">
                <a16:creationId xmlns:a16="http://schemas.microsoft.com/office/drawing/2014/main" id="{6B191B46-02DB-4167-AA36-E3E18F133232}"/>
              </a:ext>
            </a:extLst>
          </p:cNvPr>
          <p:cNvGraphicFramePr>
            <a:graphicFrameLocks noGrp="1"/>
          </p:cNvGraphicFramePr>
          <p:nvPr>
            <p:ph idx="1"/>
            <p:extLst>
              <p:ext uri="{D42A27DB-BD31-4B8C-83A1-F6EECF244321}">
                <p14:modId xmlns:p14="http://schemas.microsoft.com/office/powerpoint/2010/main" val="1834948663"/>
              </p:ext>
            </p:extLst>
          </p:nvPr>
        </p:nvGraphicFramePr>
        <p:xfrm>
          <a:off x="1809332" y="2560397"/>
          <a:ext cx="7265657" cy="3728260"/>
        </p:xfrm>
        <a:graphic>
          <a:graphicData uri="http://schemas.openxmlformats.org/drawingml/2006/table">
            <a:tbl>
              <a:tblPr firstRow="1" firstCol="1" bandRow="1"/>
              <a:tblGrid>
                <a:gridCol w="3704060">
                  <a:extLst>
                    <a:ext uri="{9D8B030D-6E8A-4147-A177-3AD203B41FA5}">
                      <a16:colId xmlns:a16="http://schemas.microsoft.com/office/drawing/2014/main" val="3997156029"/>
                    </a:ext>
                  </a:extLst>
                </a:gridCol>
                <a:gridCol w="3561597">
                  <a:extLst>
                    <a:ext uri="{9D8B030D-6E8A-4147-A177-3AD203B41FA5}">
                      <a16:colId xmlns:a16="http://schemas.microsoft.com/office/drawing/2014/main" val="831807531"/>
                    </a:ext>
                  </a:extLst>
                </a:gridCol>
              </a:tblGrid>
              <a:tr h="450183">
                <a:tc>
                  <a:txBody>
                    <a:bodyPr/>
                    <a:lstStyle/>
                    <a:p>
                      <a:pPr marL="457200" marR="0" algn="ctr">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Iskoola Pota" panose="020B0502040204020203" pitchFamily="34" charset="0"/>
                        </a:rPr>
                        <a:t>MS SQL Server</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tc>
                  <a:txBody>
                    <a:bodyPr/>
                    <a:lstStyle/>
                    <a:p>
                      <a:pPr marL="457200" marR="0" algn="ctr">
                        <a:lnSpc>
                          <a:spcPct val="107000"/>
                        </a:lnSpc>
                        <a:spcBef>
                          <a:spcPts val="0"/>
                        </a:spcBef>
                        <a:spcAft>
                          <a:spcPts val="0"/>
                        </a:spcAft>
                      </a:pPr>
                      <a:r>
                        <a:rPr lang="en-US" sz="1400">
                          <a:effectLst/>
                          <a:latin typeface="Calibri" panose="020F0502020204030204" pitchFamily="34" charset="0"/>
                          <a:ea typeface="Calibri" panose="020F0502020204030204" pitchFamily="34" charset="0"/>
                          <a:cs typeface="Iskoola Pota" panose="020B0502040204020203" pitchFamily="34" charset="0"/>
                        </a:rPr>
                        <a:t>MySQL</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tcPr>
                </a:tc>
                <a:extLst>
                  <a:ext uri="{0D108BD9-81ED-4DB2-BD59-A6C34878D82A}">
                    <a16:rowId xmlns:a16="http://schemas.microsoft.com/office/drawing/2014/main" val="3448833644"/>
                  </a:ext>
                </a:extLst>
              </a:tr>
              <a:tr h="260549">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Developed by Microsoft.</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Developed by Oracle.</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981880755"/>
                  </a:ext>
                </a:extLst>
              </a:tr>
              <a:tr h="444697">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Limited third-party Support because of closed Source</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45720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Iskoola Pota" panose="020B0502040204020203" pitchFamily="34" charset="0"/>
                        </a:rPr>
                        <a:t>Easy of Use and large number of third-party apps to database handling</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282549958"/>
                  </a:ext>
                </a:extLst>
              </a:tr>
              <a:tr h="364651">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Expects a large amount of operational storage space.</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Expects less amount of operational storage space.</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337052290"/>
                  </a:ext>
                </a:extLst>
              </a:tr>
              <a:tr h="373545">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It enables for stopping query execution.</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It doesn’t allow query cancellation mid-way in the process.</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709485468"/>
                  </a:ext>
                </a:extLst>
              </a:tr>
              <a:tr h="541574">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Doesn’t block the database while backing up the data.</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Blocks the database while backing up the data.</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137328369"/>
                  </a:ext>
                </a:extLst>
              </a:tr>
              <a:tr h="350169">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It is not free.</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457200" marR="0">
                        <a:lnSpc>
                          <a:spcPct val="107000"/>
                        </a:lnSpc>
                        <a:spcBef>
                          <a:spcPts val="0"/>
                        </a:spcBef>
                        <a:spcAft>
                          <a:spcPts val="0"/>
                        </a:spcAft>
                      </a:pPr>
                      <a:r>
                        <a:rPr lang="en-US" sz="1000" b="1">
                          <a:effectLst/>
                          <a:latin typeface="Calibri" panose="020F0502020204030204" pitchFamily="34" charset="0"/>
                          <a:ea typeface="Calibri" panose="020F0502020204030204" pitchFamily="34" charset="0"/>
                          <a:cs typeface="Iskoola Pota" panose="020B0502040204020203" pitchFamily="34" charset="0"/>
                        </a:rPr>
                        <a:t>It is open source. It is freely available.</a:t>
                      </a:r>
                      <a:endParaRPr lang="en-US" sz="1000">
                        <a:effectLst/>
                        <a:latin typeface="Calibri" panose="020F0502020204030204" pitchFamily="34" charset="0"/>
                        <a:ea typeface="Calibri" panose="020F0502020204030204" pitchFamily="34" charset="0"/>
                        <a:cs typeface="Iskoola Pota" panose="020B0502040204020203" pitchFamily="34" charset="0"/>
                      </a:endParaRP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296677662"/>
                  </a:ext>
                </a:extLst>
              </a:tr>
              <a:tr h="506955">
                <a:tc>
                  <a:txBody>
                    <a:bodyPr/>
                    <a:lstStyle/>
                    <a:p>
                      <a:pPr marL="45720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Iskoola Pota" panose="020B0502040204020203" pitchFamily="34" charset="0"/>
                        </a:rPr>
                        <a:t>It is a highly secured and doesn’t allow any kind of database file manipulation while running.</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457200" marR="0">
                        <a:lnSpc>
                          <a:spcPct val="107000"/>
                        </a:lnSpc>
                        <a:spcBef>
                          <a:spcPts val="0"/>
                        </a:spcBef>
                        <a:spcAft>
                          <a:spcPts val="0"/>
                        </a:spcAft>
                      </a:pPr>
                      <a:r>
                        <a:rPr lang="en-US" sz="1000">
                          <a:effectLst/>
                          <a:latin typeface="Calibri" panose="020F0502020204030204" pitchFamily="34" charset="0"/>
                          <a:ea typeface="Calibri" panose="020F0502020204030204" pitchFamily="34" charset="0"/>
                          <a:cs typeface="Iskoola Pota" panose="020B0502040204020203" pitchFamily="34" charset="0"/>
                        </a:rPr>
                        <a:t>It allows database file manipulation while running.</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366412584"/>
                  </a:ext>
                </a:extLst>
              </a:tr>
              <a:tr h="435937">
                <a:tc>
                  <a:txBody>
                    <a:bodyPr/>
                    <a:lstStyle/>
                    <a:p>
                      <a:pPr marL="45720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Iskoola Pota" panose="020B0502040204020203" pitchFamily="34" charset="0"/>
                        </a:rPr>
                        <a:t>It is available in multiple editions, such as Enterprise, Standard, Web, Workgroup, or Express.</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457200" marR="0">
                        <a:lnSpc>
                          <a:spcPct val="107000"/>
                        </a:lnSpc>
                        <a:spcBef>
                          <a:spcPts val="0"/>
                        </a:spcBef>
                        <a:spcAft>
                          <a:spcPts val="0"/>
                        </a:spcAft>
                      </a:pPr>
                      <a:r>
                        <a:rPr lang="en-US" sz="1000" dirty="0">
                          <a:effectLst/>
                          <a:latin typeface="Calibri" panose="020F0502020204030204" pitchFamily="34" charset="0"/>
                          <a:ea typeface="Calibri" panose="020F0502020204030204" pitchFamily="34" charset="0"/>
                          <a:cs typeface="Iskoola Pota" panose="020B0502040204020203" pitchFamily="34" charset="0"/>
                        </a:rPr>
                        <a:t>It is available in MySQL Standard Edition, MySQL Enterprise Edition, and MySQL Cluster Grade Edition</a:t>
                      </a:r>
                    </a:p>
                  </a:txBody>
                  <a:tcPr marL="59329" marR="59329"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457022597"/>
                  </a:ext>
                </a:extLst>
              </a:tr>
            </a:tbl>
          </a:graphicData>
        </a:graphic>
      </p:graphicFrame>
    </p:spTree>
    <p:extLst>
      <p:ext uri="{BB962C8B-B14F-4D97-AF65-F5344CB8AC3E}">
        <p14:creationId xmlns:p14="http://schemas.microsoft.com/office/powerpoint/2010/main" val="421586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1380-D9F9-4FC5-9572-652C26D03E0C}"/>
              </a:ext>
            </a:extLst>
          </p:cNvPr>
          <p:cNvSpPr>
            <a:spLocks noGrp="1"/>
          </p:cNvSpPr>
          <p:nvPr>
            <p:ph type="title"/>
          </p:nvPr>
        </p:nvSpPr>
        <p:spPr/>
        <p:txBody>
          <a:bodyPr/>
          <a:lstStyle/>
          <a:p>
            <a:r>
              <a:rPr lang="en-US" dirty="0"/>
              <a:t>Background / Literature Review</a:t>
            </a:r>
          </a:p>
        </p:txBody>
      </p:sp>
      <p:sp>
        <p:nvSpPr>
          <p:cNvPr id="3" name="Content Placeholder 2">
            <a:extLst>
              <a:ext uri="{FF2B5EF4-FFF2-40B4-BE49-F238E27FC236}">
                <a16:creationId xmlns:a16="http://schemas.microsoft.com/office/drawing/2014/main" id="{A7B7D789-0F38-4B36-9623-46F73D927316}"/>
              </a:ext>
            </a:extLst>
          </p:cNvPr>
          <p:cNvSpPr>
            <a:spLocks noGrp="1"/>
          </p:cNvSpPr>
          <p:nvPr>
            <p:ph idx="1"/>
          </p:nvPr>
        </p:nvSpPr>
        <p:spPr>
          <a:xfrm>
            <a:off x="1094569" y="2189432"/>
            <a:ext cx="9774714" cy="3805926"/>
          </a:xfrm>
        </p:spPr>
        <p:txBody>
          <a:bodyPr>
            <a:noAutofit/>
          </a:bodyPr>
          <a:lstStyle/>
          <a:p>
            <a:r>
              <a:rPr lang="en-US" sz="1200" dirty="0"/>
              <a:t>Fresh Super Market use manual systems to perform their sales and inventory. When customer selects their buying items to a cart, he can check out at the cashier. </a:t>
            </a:r>
          </a:p>
          <a:p>
            <a:r>
              <a:rPr lang="en-US" sz="1200" dirty="0"/>
              <a:t>Cashier creates a bill after checking the items, quantity and their price manually. Then calculate the total with calculator and issues a bill with mentioning total due paid amount. Then customer paid the amount and cashier has to check whether is there any balance to pay to the customer back is. </a:t>
            </a:r>
          </a:p>
          <a:p>
            <a:r>
              <a:rPr lang="en-US" sz="1200" dirty="0"/>
              <a:t>They ware using Microsoft excel and Manual Book keeping Methods to handle their daily operations. </a:t>
            </a:r>
          </a:p>
          <a:p>
            <a:r>
              <a:rPr lang="en-US" sz="1200" dirty="0"/>
              <a:t>So, Cashier, manager or owner hasn’t any idea about sales of the day until add the total bill amounts of the day. </a:t>
            </a:r>
          </a:p>
          <a:p>
            <a:r>
              <a:rPr lang="en-US" sz="1200" dirty="0"/>
              <a:t>And until then they haven’t any idea about amount of money they have in the cashier. So, they have to do lot of manual calculations to identify daily sales as well as weekly monthly and annually. </a:t>
            </a:r>
          </a:p>
          <a:p>
            <a:r>
              <a:rPr lang="en-US" sz="1200" dirty="0"/>
              <a:t>If consumer asks about certain product, any one hasn’t idea about availability of the product, how many amounts of product is still their inventory. So, they have to go physically or search on books and check whether item is available or not. And also, if the item unavailable they have to check the books for find details of the supplier. </a:t>
            </a:r>
          </a:p>
          <a:p>
            <a:r>
              <a:rPr lang="en-US" sz="1200" dirty="0"/>
              <a:t>After applying Software solution expected to automate lot of process and procedures and improves and enhanced the productivity of the entire Supermarket. Issuing bills and receipt via proposed system, Real time inventory and supplier management system are expected to implement. </a:t>
            </a:r>
          </a:p>
          <a:p>
            <a:r>
              <a:rPr lang="en-US" sz="1200" dirty="0"/>
              <a:t>So, at first this Point-of-sale solution is developed for a small range Supermarket   called Fresh Super market to automate their Point-of-sale records and analyze their business easily. </a:t>
            </a:r>
          </a:p>
          <a:p>
            <a:endParaRPr lang="en-US" sz="1200" dirty="0"/>
          </a:p>
        </p:txBody>
      </p:sp>
    </p:spTree>
    <p:extLst>
      <p:ext uri="{BB962C8B-B14F-4D97-AF65-F5344CB8AC3E}">
        <p14:creationId xmlns:p14="http://schemas.microsoft.com/office/powerpoint/2010/main" val="2709681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7B27-2E32-494F-9DAE-4EB14FF7DD14}"/>
              </a:ext>
            </a:extLst>
          </p:cNvPr>
          <p:cNvSpPr>
            <a:spLocks noGrp="1"/>
          </p:cNvSpPr>
          <p:nvPr>
            <p:ph type="title"/>
          </p:nvPr>
        </p:nvSpPr>
        <p:spPr/>
        <p:txBody>
          <a:bodyPr/>
          <a:lstStyle/>
          <a:p>
            <a:r>
              <a:rPr lang="en-US" dirty="0"/>
              <a:t>User Interface</a:t>
            </a:r>
          </a:p>
        </p:txBody>
      </p:sp>
      <p:sp>
        <p:nvSpPr>
          <p:cNvPr id="3" name="Content Placeholder 2">
            <a:extLst>
              <a:ext uri="{FF2B5EF4-FFF2-40B4-BE49-F238E27FC236}">
                <a16:creationId xmlns:a16="http://schemas.microsoft.com/office/drawing/2014/main" id="{474F60BA-6004-49B2-8848-954D362FED41}"/>
              </a:ext>
            </a:extLst>
          </p:cNvPr>
          <p:cNvSpPr>
            <a:spLocks noGrp="1"/>
          </p:cNvSpPr>
          <p:nvPr>
            <p:ph idx="1"/>
          </p:nvPr>
        </p:nvSpPr>
        <p:spPr/>
        <p:txBody>
          <a:bodyPr/>
          <a:lstStyle/>
          <a:p>
            <a:r>
              <a:rPr lang="en-US" dirty="0"/>
              <a:t>After Choose Java as the Programing language, Developer has two options to Build user interface </a:t>
            </a:r>
          </a:p>
          <a:p>
            <a:pPr lvl="1"/>
            <a:r>
              <a:rPr lang="en-US" dirty="0"/>
              <a:t>Swing Controllers</a:t>
            </a:r>
          </a:p>
          <a:p>
            <a:pPr lvl="1"/>
            <a:r>
              <a:rPr lang="en-US" dirty="0"/>
              <a:t>traditional AWT Controllers.  </a:t>
            </a:r>
          </a:p>
          <a:p>
            <a:r>
              <a:rPr lang="en-US" dirty="0"/>
              <a:t>But there are many other alternatives frameworks to out there. Among there are several platforms, I selected the JavaFX platform to build clean and attractive user interfaces</a:t>
            </a:r>
          </a:p>
          <a:p>
            <a:r>
              <a:rPr lang="en-US" dirty="0"/>
              <a:t>Used Scene Builder to build JavaFX interfaces easily and quickly</a:t>
            </a:r>
          </a:p>
        </p:txBody>
      </p:sp>
    </p:spTree>
    <p:extLst>
      <p:ext uri="{BB962C8B-B14F-4D97-AF65-F5344CB8AC3E}">
        <p14:creationId xmlns:p14="http://schemas.microsoft.com/office/powerpoint/2010/main" val="20691544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63B5A-6F5D-4864-B930-7889E7751D94}"/>
              </a:ext>
            </a:extLst>
          </p:cNvPr>
          <p:cNvSpPr>
            <a:spLocks noGrp="1"/>
          </p:cNvSpPr>
          <p:nvPr>
            <p:ph type="ctrTitle"/>
          </p:nvPr>
        </p:nvSpPr>
        <p:spPr/>
        <p:txBody>
          <a:bodyPr/>
          <a:lstStyle/>
          <a:p>
            <a:r>
              <a:rPr lang="en-US" dirty="0"/>
              <a:t>User Interface Design</a:t>
            </a:r>
          </a:p>
        </p:txBody>
      </p:sp>
      <p:sp>
        <p:nvSpPr>
          <p:cNvPr id="5" name="Subtitle 4">
            <a:extLst>
              <a:ext uri="{FF2B5EF4-FFF2-40B4-BE49-F238E27FC236}">
                <a16:creationId xmlns:a16="http://schemas.microsoft.com/office/drawing/2014/main" id="{F3229BE1-9C81-4F7C-9F44-455F5A1CB6E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44508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A4CE-3DA8-42BB-B31E-6A7BDAE96E8E}"/>
              </a:ext>
            </a:extLst>
          </p:cNvPr>
          <p:cNvSpPr>
            <a:spLocks noGrp="1"/>
          </p:cNvSpPr>
          <p:nvPr>
            <p:ph type="title"/>
          </p:nvPr>
        </p:nvSpPr>
        <p:spPr/>
        <p:txBody>
          <a:bodyPr/>
          <a:lstStyle/>
          <a:p>
            <a:r>
              <a:rPr lang="en-US" dirty="0"/>
              <a:t>1.	Login Interface</a:t>
            </a:r>
          </a:p>
        </p:txBody>
      </p:sp>
      <p:sp>
        <p:nvSpPr>
          <p:cNvPr id="5" name="Content Placeholder 4">
            <a:extLst>
              <a:ext uri="{FF2B5EF4-FFF2-40B4-BE49-F238E27FC236}">
                <a16:creationId xmlns:a16="http://schemas.microsoft.com/office/drawing/2014/main" id="{AB5A9384-B5C0-4AB1-914A-76171EA36436}"/>
              </a:ext>
            </a:extLst>
          </p:cNvPr>
          <p:cNvSpPr>
            <a:spLocks noGrp="1"/>
          </p:cNvSpPr>
          <p:nvPr>
            <p:ph sz="half" idx="1"/>
          </p:nvPr>
        </p:nvSpPr>
        <p:spPr>
          <a:xfrm>
            <a:off x="767751" y="2603500"/>
            <a:ext cx="4641011" cy="3416301"/>
          </a:xfrm>
        </p:spPr>
        <p:txBody>
          <a:bodyPr/>
          <a:lstStyle/>
          <a:p>
            <a:r>
              <a:rPr lang="en-US" sz="1800" dirty="0">
                <a:effectLst/>
                <a:latin typeface="Calibri" panose="020F0502020204030204" pitchFamily="34" charset="0"/>
                <a:ea typeface="Calibri" panose="020F0502020204030204" pitchFamily="34" charset="0"/>
                <a:cs typeface="Iskoola Pota" panose="020B0502040204020203" pitchFamily="34" charset="0"/>
              </a:rPr>
              <a:t>There is an authentication process just before let Users to access the pos system.</a:t>
            </a:r>
          </a:p>
          <a:p>
            <a:r>
              <a:rPr lang="en-US" sz="1800" dirty="0">
                <a:effectLst/>
                <a:latin typeface="Calibri" panose="020F0502020204030204" pitchFamily="34" charset="0"/>
                <a:ea typeface="Calibri" panose="020F0502020204030204" pitchFamily="34" charset="0"/>
                <a:cs typeface="Iskoola Pota" panose="020B0502040204020203" pitchFamily="34" charset="0"/>
              </a:rPr>
              <a:t>It used to </a:t>
            </a:r>
          </a:p>
          <a:p>
            <a:pPr lvl="1"/>
            <a:r>
              <a:rPr lang="en-US" dirty="0">
                <a:effectLst/>
                <a:latin typeface="Calibri" panose="020F0502020204030204" pitchFamily="34" charset="0"/>
                <a:ea typeface="Calibri" panose="020F0502020204030204" pitchFamily="34" charset="0"/>
                <a:cs typeface="Iskoola Pota" panose="020B0502040204020203" pitchFamily="34" charset="0"/>
              </a:rPr>
              <a:t>prevent unauthorized access</a:t>
            </a:r>
          </a:p>
          <a:p>
            <a:pPr lvl="1"/>
            <a:r>
              <a:rPr lang="en-US" dirty="0">
                <a:effectLst/>
                <a:latin typeface="Calibri" panose="020F0502020204030204" pitchFamily="34" charset="0"/>
                <a:ea typeface="Calibri" panose="020F0502020204030204" pitchFamily="34" charset="0"/>
                <a:cs typeface="Iskoola Pota" panose="020B0502040204020203" pitchFamily="34" charset="0"/>
              </a:rPr>
              <a:t>gives permissions to access required features according to user’s privileges. </a:t>
            </a:r>
          </a:p>
          <a:p>
            <a:endParaRPr lang="en-US" dirty="0"/>
          </a:p>
        </p:txBody>
      </p:sp>
      <p:pic>
        <p:nvPicPr>
          <p:cNvPr id="7" name="Content Placeholder 6">
            <a:extLst>
              <a:ext uri="{FF2B5EF4-FFF2-40B4-BE49-F238E27FC236}">
                <a16:creationId xmlns:a16="http://schemas.microsoft.com/office/drawing/2014/main" id="{E01B00F6-2D2C-45BB-9326-C2B12211571E}"/>
              </a:ext>
            </a:extLst>
          </p:cNvPr>
          <p:cNvPicPr>
            <a:picLocks noGrp="1" noChangeAspect="1"/>
          </p:cNvPicPr>
          <p:nvPr>
            <p:ph sz="half" idx="2"/>
          </p:nvPr>
        </p:nvPicPr>
        <p:blipFill>
          <a:blip r:embed="rId2"/>
          <a:stretch>
            <a:fillRect/>
          </a:stretch>
        </p:blipFill>
        <p:spPr>
          <a:xfrm>
            <a:off x="5291076" y="2426905"/>
            <a:ext cx="6615324" cy="3654717"/>
          </a:xfrm>
          <a:prstGeom prst="rect">
            <a:avLst/>
          </a:prstGeom>
        </p:spPr>
      </p:pic>
    </p:spTree>
    <p:extLst>
      <p:ext uri="{BB962C8B-B14F-4D97-AF65-F5344CB8AC3E}">
        <p14:creationId xmlns:p14="http://schemas.microsoft.com/office/powerpoint/2010/main" val="1434320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E041-141E-40A6-B246-CA8B24902A35}"/>
              </a:ext>
            </a:extLst>
          </p:cNvPr>
          <p:cNvSpPr>
            <a:spLocks noGrp="1"/>
          </p:cNvSpPr>
          <p:nvPr>
            <p:ph type="title"/>
          </p:nvPr>
        </p:nvSpPr>
        <p:spPr/>
        <p:txBody>
          <a:bodyPr/>
          <a:lstStyle/>
          <a:p>
            <a:r>
              <a:rPr lang="en-US" dirty="0"/>
              <a:t>2.	Cashier Panel</a:t>
            </a:r>
          </a:p>
        </p:txBody>
      </p:sp>
      <p:sp>
        <p:nvSpPr>
          <p:cNvPr id="4" name="Content Placeholder 3">
            <a:extLst>
              <a:ext uri="{FF2B5EF4-FFF2-40B4-BE49-F238E27FC236}">
                <a16:creationId xmlns:a16="http://schemas.microsoft.com/office/drawing/2014/main" id="{9016C2D4-E85F-4562-B955-51BEBDD3280A}"/>
              </a:ext>
            </a:extLst>
          </p:cNvPr>
          <p:cNvSpPr>
            <a:spLocks noGrp="1"/>
          </p:cNvSpPr>
          <p:nvPr>
            <p:ph sz="half" idx="1"/>
          </p:nvPr>
        </p:nvSpPr>
        <p:spPr>
          <a:xfrm>
            <a:off x="605287" y="2196561"/>
            <a:ext cx="4530754" cy="4351338"/>
          </a:xfrm>
        </p:spPr>
        <p:txBody>
          <a:bodyPr>
            <a:normAutofit fontScale="85000" lnSpcReduction="10000"/>
          </a:bodyPr>
          <a:lstStyle/>
          <a:p>
            <a:r>
              <a:rPr lang="en-US" dirty="0"/>
              <a:t>When a cashier logged in to the system this is the default panel he or she can find.</a:t>
            </a:r>
          </a:p>
          <a:p>
            <a:r>
              <a:rPr lang="en-US" dirty="0"/>
              <a:t>In the left side table contains all the product item available in the supermarket.</a:t>
            </a:r>
          </a:p>
          <a:p>
            <a:r>
              <a:rPr lang="en-US" dirty="0"/>
              <a:t>By typing or scanning product barcode, cashier can find customer bought products. </a:t>
            </a:r>
          </a:p>
          <a:p>
            <a:r>
              <a:rPr lang="en-US" dirty="0"/>
              <a:t>Additionally, cashier can find the required product by typing product name too.</a:t>
            </a:r>
          </a:p>
          <a:p>
            <a:r>
              <a:rPr lang="en-US" dirty="0"/>
              <a:t>New button will create new bill for new customer </a:t>
            </a:r>
          </a:p>
          <a:p>
            <a:r>
              <a:rPr lang="en-US" dirty="0"/>
              <a:t>when add the customer bought items those  will be added to the right-side panel. And real-time update the bill amount. </a:t>
            </a:r>
          </a:p>
          <a:p>
            <a:r>
              <a:rPr lang="en-US" dirty="0"/>
              <a:t>After entering items can create bill and after paid it will update the database.</a:t>
            </a:r>
          </a:p>
          <a:p>
            <a:endParaRPr lang="en-US" dirty="0"/>
          </a:p>
        </p:txBody>
      </p:sp>
      <p:pic>
        <p:nvPicPr>
          <p:cNvPr id="6" name="Content Placeholder 5">
            <a:extLst>
              <a:ext uri="{FF2B5EF4-FFF2-40B4-BE49-F238E27FC236}">
                <a16:creationId xmlns:a16="http://schemas.microsoft.com/office/drawing/2014/main" id="{B5B1E44A-2F44-4EE9-8D89-60FB7B6A266A}"/>
              </a:ext>
            </a:extLst>
          </p:cNvPr>
          <p:cNvPicPr>
            <a:picLocks noGrp="1" noChangeAspect="1"/>
          </p:cNvPicPr>
          <p:nvPr>
            <p:ph sz="half" idx="2"/>
          </p:nvPr>
        </p:nvPicPr>
        <p:blipFill>
          <a:blip r:embed="rId2"/>
          <a:stretch>
            <a:fillRect/>
          </a:stretch>
        </p:blipFill>
        <p:spPr>
          <a:xfrm>
            <a:off x="4985059" y="2413203"/>
            <a:ext cx="7036045" cy="3918053"/>
          </a:xfrm>
          <a:prstGeom prst="rect">
            <a:avLst/>
          </a:prstGeom>
        </p:spPr>
      </p:pic>
    </p:spTree>
    <p:extLst>
      <p:ext uri="{BB962C8B-B14F-4D97-AF65-F5344CB8AC3E}">
        <p14:creationId xmlns:p14="http://schemas.microsoft.com/office/powerpoint/2010/main" val="414917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A4143-AB5E-418A-A7E0-A9AFFD95B062}"/>
              </a:ext>
            </a:extLst>
          </p:cNvPr>
          <p:cNvSpPr>
            <a:spLocks noGrp="1"/>
          </p:cNvSpPr>
          <p:nvPr>
            <p:ph type="title"/>
          </p:nvPr>
        </p:nvSpPr>
        <p:spPr/>
        <p:txBody>
          <a:bodyPr/>
          <a:lstStyle/>
          <a:p>
            <a:r>
              <a:rPr lang="en-US" dirty="0"/>
              <a:t>3.	Admin Panel</a:t>
            </a:r>
          </a:p>
        </p:txBody>
      </p:sp>
      <p:sp>
        <p:nvSpPr>
          <p:cNvPr id="4" name="Content Placeholder 3">
            <a:extLst>
              <a:ext uri="{FF2B5EF4-FFF2-40B4-BE49-F238E27FC236}">
                <a16:creationId xmlns:a16="http://schemas.microsoft.com/office/drawing/2014/main" id="{1CB15095-24E7-4EE9-8B5E-F063AF2F09F6}"/>
              </a:ext>
            </a:extLst>
          </p:cNvPr>
          <p:cNvSpPr>
            <a:spLocks noGrp="1"/>
          </p:cNvSpPr>
          <p:nvPr>
            <p:ph sz="half" idx="1"/>
          </p:nvPr>
        </p:nvSpPr>
        <p:spPr/>
        <p:txBody>
          <a:bodyPr/>
          <a:lstStyle/>
          <a:p>
            <a:r>
              <a:rPr lang="en-US" dirty="0"/>
              <a:t> When a user logged as an Admin, he can perform all of admin tasks and those are listed top of the panel.</a:t>
            </a:r>
          </a:p>
          <a:p>
            <a:r>
              <a:rPr lang="en-US" dirty="0"/>
              <a:t>When User click the navigation item of panel, required JavaFX panel will be loaded to the main admin panel.</a:t>
            </a:r>
          </a:p>
          <a:p>
            <a:r>
              <a:rPr lang="en-US" dirty="0"/>
              <a:t> Then admin user can perform relevant tasks.</a:t>
            </a:r>
          </a:p>
        </p:txBody>
      </p:sp>
      <p:pic>
        <p:nvPicPr>
          <p:cNvPr id="7" name="Content Placeholder 6">
            <a:extLst>
              <a:ext uri="{FF2B5EF4-FFF2-40B4-BE49-F238E27FC236}">
                <a16:creationId xmlns:a16="http://schemas.microsoft.com/office/drawing/2014/main" id="{A03870BF-4FA4-4CED-8DC1-B6F616FAD6A3}"/>
              </a:ext>
            </a:extLst>
          </p:cNvPr>
          <p:cNvPicPr>
            <a:picLocks noGrp="1" noChangeAspect="1"/>
          </p:cNvPicPr>
          <p:nvPr>
            <p:ph sz="half" idx="2"/>
          </p:nvPr>
        </p:nvPicPr>
        <p:blipFill>
          <a:blip r:embed="rId2"/>
          <a:stretch>
            <a:fillRect/>
          </a:stretch>
        </p:blipFill>
        <p:spPr>
          <a:xfrm>
            <a:off x="6208713" y="2963275"/>
            <a:ext cx="4824412" cy="2696749"/>
          </a:xfrm>
          <a:prstGeom prst="rect">
            <a:avLst/>
          </a:prstGeom>
        </p:spPr>
      </p:pic>
    </p:spTree>
    <p:extLst>
      <p:ext uri="{BB962C8B-B14F-4D97-AF65-F5344CB8AC3E}">
        <p14:creationId xmlns:p14="http://schemas.microsoft.com/office/powerpoint/2010/main" val="3935881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BD43-452B-4AC0-B0E5-3155DCD61A8C}"/>
              </a:ext>
            </a:extLst>
          </p:cNvPr>
          <p:cNvSpPr>
            <a:spLocks noGrp="1"/>
          </p:cNvSpPr>
          <p:nvPr>
            <p:ph type="title"/>
          </p:nvPr>
        </p:nvSpPr>
        <p:spPr/>
        <p:txBody>
          <a:bodyPr/>
          <a:lstStyle/>
          <a:p>
            <a:r>
              <a:rPr lang="en-US" dirty="0"/>
              <a:t>4.	Product Items</a:t>
            </a:r>
          </a:p>
        </p:txBody>
      </p:sp>
      <p:sp>
        <p:nvSpPr>
          <p:cNvPr id="4" name="Content Placeholder 3">
            <a:extLst>
              <a:ext uri="{FF2B5EF4-FFF2-40B4-BE49-F238E27FC236}">
                <a16:creationId xmlns:a16="http://schemas.microsoft.com/office/drawing/2014/main" id="{72CAC582-6157-4C83-8D70-A9959F085F2F}"/>
              </a:ext>
            </a:extLst>
          </p:cNvPr>
          <p:cNvSpPr>
            <a:spLocks noGrp="1"/>
          </p:cNvSpPr>
          <p:nvPr>
            <p:ph sz="half" idx="1"/>
          </p:nvPr>
        </p:nvSpPr>
        <p:spPr/>
        <p:txBody>
          <a:bodyPr>
            <a:normAutofit/>
          </a:bodyPr>
          <a:lstStyle/>
          <a:p>
            <a:r>
              <a:rPr lang="en-US" dirty="0"/>
              <a:t>Product items is the default page to be loaded to the main admin panel when beginning. </a:t>
            </a:r>
          </a:p>
          <a:p>
            <a:r>
              <a:rPr lang="en-US" dirty="0"/>
              <a:t>In This frame, privileges user Can perform</a:t>
            </a:r>
          </a:p>
          <a:p>
            <a:pPr lvl="1"/>
            <a:r>
              <a:rPr lang="en-US" dirty="0"/>
              <a:t>CRUD Operations in product items</a:t>
            </a:r>
          </a:p>
          <a:p>
            <a:pPr lvl="1"/>
            <a:r>
              <a:rPr lang="en-US" dirty="0"/>
              <a:t>Search  and Filter items by its barcode or product name</a:t>
            </a:r>
          </a:p>
          <a:p>
            <a:endParaRPr lang="en-US" dirty="0"/>
          </a:p>
        </p:txBody>
      </p:sp>
      <p:pic>
        <p:nvPicPr>
          <p:cNvPr id="6" name="Content Placeholder 5">
            <a:extLst>
              <a:ext uri="{FF2B5EF4-FFF2-40B4-BE49-F238E27FC236}">
                <a16:creationId xmlns:a16="http://schemas.microsoft.com/office/drawing/2014/main" id="{A6B6C3ED-D085-4B42-970E-FBADB041907C}"/>
              </a:ext>
            </a:extLst>
          </p:cNvPr>
          <p:cNvPicPr>
            <a:picLocks noGrp="1" noChangeAspect="1"/>
          </p:cNvPicPr>
          <p:nvPr>
            <p:ph sz="half" idx="2"/>
          </p:nvPr>
        </p:nvPicPr>
        <p:blipFill>
          <a:blip r:embed="rId2"/>
          <a:stretch>
            <a:fillRect/>
          </a:stretch>
        </p:blipFill>
        <p:spPr>
          <a:xfrm>
            <a:off x="6208713" y="2977238"/>
            <a:ext cx="4824412" cy="2668823"/>
          </a:xfrm>
          <a:prstGeom prst="rect">
            <a:avLst/>
          </a:prstGeom>
        </p:spPr>
      </p:pic>
    </p:spTree>
    <p:extLst>
      <p:ext uri="{BB962C8B-B14F-4D97-AF65-F5344CB8AC3E}">
        <p14:creationId xmlns:p14="http://schemas.microsoft.com/office/powerpoint/2010/main" val="2773705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3B2A55-B8E1-4A4A-ADAF-7DF348ACC064}"/>
              </a:ext>
            </a:extLst>
          </p:cNvPr>
          <p:cNvSpPr>
            <a:spLocks noGrp="1"/>
          </p:cNvSpPr>
          <p:nvPr>
            <p:ph type="title"/>
          </p:nvPr>
        </p:nvSpPr>
        <p:spPr/>
        <p:txBody>
          <a:bodyPr/>
          <a:lstStyle/>
          <a:p>
            <a:r>
              <a:rPr lang="en-US" dirty="0"/>
              <a:t>5.	Product Category</a:t>
            </a:r>
          </a:p>
        </p:txBody>
      </p:sp>
      <p:sp>
        <p:nvSpPr>
          <p:cNvPr id="5" name="Content Placeholder 4">
            <a:extLst>
              <a:ext uri="{FF2B5EF4-FFF2-40B4-BE49-F238E27FC236}">
                <a16:creationId xmlns:a16="http://schemas.microsoft.com/office/drawing/2014/main" id="{12DCA78E-523C-44A5-96A6-B016141F92A6}"/>
              </a:ext>
            </a:extLst>
          </p:cNvPr>
          <p:cNvSpPr>
            <a:spLocks noGrp="1"/>
          </p:cNvSpPr>
          <p:nvPr>
            <p:ph sz="half" idx="1"/>
          </p:nvPr>
        </p:nvSpPr>
        <p:spPr/>
        <p:txBody>
          <a:bodyPr/>
          <a:lstStyle/>
          <a:p>
            <a:r>
              <a:rPr lang="en-US" dirty="0"/>
              <a:t>Admin can create product categories for manage and easily organized to products. </a:t>
            </a:r>
          </a:p>
          <a:p>
            <a:r>
              <a:rPr lang="en-US" dirty="0"/>
              <a:t>It will be support to generate summarized reports for analyses the sales by categories. </a:t>
            </a:r>
          </a:p>
          <a:p>
            <a:r>
              <a:rPr lang="en-US" dirty="0"/>
              <a:t>In this panel it supports to create, update and Delete Categories too.</a:t>
            </a:r>
          </a:p>
          <a:p>
            <a:endParaRPr lang="en-US" dirty="0"/>
          </a:p>
        </p:txBody>
      </p:sp>
      <p:pic>
        <p:nvPicPr>
          <p:cNvPr id="7" name="Content Placeholder 6">
            <a:extLst>
              <a:ext uri="{FF2B5EF4-FFF2-40B4-BE49-F238E27FC236}">
                <a16:creationId xmlns:a16="http://schemas.microsoft.com/office/drawing/2014/main" id="{9FEA818E-59CF-4CBC-8F6A-ADE8833D8445}"/>
              </a:ext>
            </a:extLst>
          </p:cNvPr>
          <p:cNvPicPr>
            <a:picLocks noGrp="1" noChangeAspect="1"/>
          </p:cNvPicPr>
          <p:nvPr>
            <p:ph sz="half" idx="2"/>
          </p:nvPr>
        </p:nvPicPr>
        <p:blipFill>
          <a:blip r:embed="rId2"/>
          <a:stretch>
            <a:fillRect/>
          </a:stretch>
        </p:blipFill>
        <p:spPr>
          <a:xfrm>
            <a:off x="5935869" y="2384839"/>
            <a:ext cx="5787369" cy="3256836"/>
          </a:xfrm>
          <a:prstGeom prst="rect">
            <a:avLst/>
          </a:prstGeom>
        </p:spPr>
      </p:pic>
    </p:spTree>
    <p:extLst>
      <p:ext uri="{BB962C8B-B14F-4D97-AF65-F5344CB8AC3E}">
        <p14:creationId xmlns:p14="http://schemas.microsoft.com/office/powerpoint/2010/main" val="2073901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3B92-6F22-4FDB-82E5-E5BAC9E86F10}"/>
              </a:ext>
            </a:extLst>
          </p:cNvPr>
          <p:cNvSpPr>
            <a:spLocks noGrp="1"/>
          </p:cNvSpPr>
          <p:nvPr>
            <p:ph type="title"/>
          </p:nvPr>
        </p:nvSpPr>
        <p:spPr/>
        <p:txBody>
          <a:bodyPr/>
          <a:lstStyle/>
          <a:p>
            <a:r>
              <a:rPr lang="en-US" dirty="0"/>
              <a:t>6.	Manage Cashiers</a:t>
            </a:r>
          </a:p>
        </p:txBody>
      </p:sp>
      <p:sp>
        <p:nvSpPr>
          <p:cNvPr id="4" name="Content Placeholder 3">
            <a:extLst>
              <a:ext uri="{FF2B5EF4-FFF2-40B4-BE49-F238E27FC236}">
                <a16:creationId xmlns:a16="http://schemas.microsoft.com/office/drawing/2014/main" id="{EBB5D039-7567-4E05-9B28-B136A4034F53}"/>
              </a:ext>
            </a:extLst>
          </p:cNvPr>
          <p:cNvSpPr>
            <a:spLocks noGrp="1"/>
          </p:cNvSpPr>
          <p:nvPr>
            <p:ph sz="half" idx="1"/>
          </p:nvPr>
        </p:nvSpPr>
        <p:spPr/>
        <p:txBody>
          <a:bodyPr>
            <a:normAutofit lnSpcReduction="10000"/>
          </a:bodyPr>
          <a:lstStyle/>
          <a:p>
            <a:r>
              <a:rPr lang="en-US" dirty="0"/>
              <a:t>Admin can Manage Cashier employees. </a:t>
            </a:r>
          </a:p>
          <a:p>
            <a:r>
              <a:rPr lang="en-US" dirty="0"/>
              <a:t>He can create cashier users and setup their passwords and update their details. </a:t>
            </a:r>
          </a:p>
          <a:p>
            <a:r>
              <a:rPr lang="en-US" dirty="0"/>
              <a:t>After creating cashier and assigned password, relevant cashier can log into system as a cashier and can perform POS operations. </a:t>
            </a:r>
          </a:p>
          <a:p>
            <a:r>
              <a:rPr lang="en-US" dirty="0"/>
              <a:t>As usual This panel also support CRUD operations for Cashiers</a:t>
            </a:r>
          </a:p>
        </p:txBody>
      </p:sp>
      <p:pic>
        <p:nvPicPr>
          <p:cNvPr id="6" name="Content Placeholder 5">
            <a:extLst>
              <a:ext uri="{FF2B5EF4-FFF2-40B4-BE49-F238E27FC236}">
                <a16:creationId xmlns:a16="http://schemas.microsoft.com/office/drawing/2014/main" id="{D9407C86-6CD8-4298-A4B2-100A8C18218C}"/>
              </a:ext>
            </a:extLst>
          </p:cNvPr>
          <p:cNvPicPr>
            <a:picLocks noGrp="1" noChangeAspect="1"/>
          </p:cNvPicPr>
          <p:nvPr>
            <p:ph sz="half" idx="2"/>
          </p:nvPr>
        </p:nvPicPr>
        <p:blipFill>
          <a:blip r:embed="rId2"/>
          <a:stretch>
            <a:fillRect/>
          </a:stretch>
        </p:blipFill>
        <p:spPr>
          <a:xfrm>
            <a:off x="6208713" y="2963275"/>
            <a:ext cx="4824412" cy="2696749"/>
          </a:xfrm>
          <a:prstGeom prst="rect">
            <a:avLst/>
          </a:prstGeom>
        </p:spPr>
      </p:pic>
    </p:spTree>
    <p:extLst>
      <p:ext uri="{BB962C8B-B14F-4D97-AF65-F5344CB8AC3E}">
        <p14:creationId xmlns:p14="http://schemas.microsoft.com/office/powerpoint/2010/main" val="1522887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804B-2569-40A2-89B5-9A6D6C2D6EBA}"/>
              </a:ext>
            </a:extLst>
          </p:cNvPr>
          <p:cNvSpPr>
            <a:spLocks noGrp="1"/>
          </p:cNvSpPr>
          <p:nvPr>
            <p:ph type="title"/>
          </p:nvPr>
        </p:nvSpPr>
        <p:spPr/>
        <p:txBody>
          <a:bodyPr/>
          <a:lstStyle/>
          <a:p>
            <a:r>
              <a:rPr lang="en-US" dirty="0"/>
              <a:t>7.	Promotional Discounts</a:t>
            </a:r>
          </a:p>
        </p:txBody>
      </p:sp>
      <p:sp>
        <p:nvSpPr>
          <p:cNvPr id="4" name="Content Placeholder 3">
            <a:extLst>
              <a:ext uri="{FF2B5EF4-FFF2-40B4-BE49-F238E27FC236}">
                <a16:creationId xmlns:a16="http://schemas.microsoft.com/office/drawing/2014/main" id="{D424E088-823F-46DA-B0D8-E4240AA82CB9}"/>
              </a:ext>
            </a:extLst>
          </p:cNvPr>
          <p:cNvSpPr>
            <a:spLocks noGrp="1"/>
          </p:cNvSpPr>
          <p:nvPr>
            <p:ph sz="half" idx="1"/>
          </p:nvPr>
        </p:nvSpPr>
        <p:spPr/>
        <p:txBody>
          <a:bodyPr/>
          <a:lstStyle/>
          <a:p>
            <a:r>
              <a:rPr lang="en-US" dirty="0"/>
              <a:t>Admin can declare discounts for a certain product. </a:t>
            </a:r>
          </a:p>
          <a:p>
            <a:r>
              <a:rPr lang="en-US" dirty="0"/>
              <a:t>He must mention the percentage of discount and then in POS operation it will be displayed the amount of discount for relevant product.</a:t>
            </a:r>
          </a:p>
          <a:p>
            <a:r>
              <a:rPr lang="en-US" dirty="0"/>
              <a:t>Admin Can perform CRUD operations as require in here too.</a:t>
            </a:r>
          </a:p>
          <a:p>
            <a:endParaRPr lang="en-US" dirty="0"/>
          </a:p>
        </p:txBody>
      </p:sp>
      <p:pic>
        <p:nvPicPr>
          <p:cNvPr id="6" name="Content Placeholder 5">
            <a:extLst>
              <a:ext uri="{FF2B5EF4-FFF2-40B4-BE49-F238E27FC236}">
                <a16:creationId xmlns:a16="http://schemas.microsoft.com/office/drawing/2014/main" id="{3FA09C9E-EC62-4682-B613-7E80EBAD89EF}"/>
              </a:ext>
            </a:extLst>
          </p:cNvPr>
          <p:cNvPicPr>
            <a:picLocks noGrp="1" noChangeAspect="1"/>
          </p:cNvPicPr>
          <p:nvPr>
            <p:ph sz="half" idx="2"/>
          </p:nvPr>
        </p:nvPicPr>
        <p:blipFill>
          <a:blip r:embed="rId2"/>
          <a:stretch>
            <a:fillRect/>
          </a:stretch>
        </p:blipFill>
        <p:spPr>
          <a:xfrm>
            <a:off x="6208713" y="2965839"/>
            <a:ext cx="4824412" cy="2691621"/>
          </a:xfrm>
          <a:prstGeom prst="rect">
            <a:avLst/>
          </a:prstGeom>
        </p:spPr>
      </p:pic>
    </p:spTree>
    <p:extLst>
      <p:ext uri="{BB962C8B-B14F-4D97-AF65-F5344CB8AC3E}">
        <p14:creationId xmlns:p14="http://schemas.microsoft.com/office/powerpoint/2010/main" val="1741356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50A8-9800-4101-B372-7D15190704B9}"/>
              </a:ext>
            </a:extLst>
          </p:cNvPr>
          <p:cNvSpPr>
            <a:spLocks noGrp="1"/>
          </p:cNvSpPr>
          <p:nvPr>
            <p:ph type="title"/>
          </p:nvPr>
        </p:nvSpPr>
        <p:spPr/>
        <p:txBody>
          <a:bodyPr/>
          <a:lstStyle/>
          <a:p>
            <a:r>
              <a:rPr lang="en-US" dirty="0"/>
              <a:t>8.	Popular items</a:t>
            </a:r>
          </a:p>
        </p:txBody>
      </p:sp>
      <p:sp>
        <p:nvSpPr>
          <p:cNvPr id="6" name="Content Placeholder 5">
            <a:extLst>
              <a:ext uri="{FF2B5EF4-FFF2-40B4-BE49-F238E27FC236}">
                <a16:creationId xmlns:a16="http://schemas.microsoft.com/office/drawing/2014/main" id="{212F9428-2EE2-4FE2-AE70-DF11D111798E}"/>
              </a:ext>
            </a:extLst>
          </p:cNvPr>
          <p:cNvSpPr>
            <a:spLocks noGrp="1"/>
          </p:cNvSpPr>
          <p:nvPr>
            <p:ph sz="half" idx="1"/>
          </p:nvPr>
        </p:nvSpPr>
        <p:spPr/>
        <p:txBody>
          <a:bodyPr/>
          <a:lstStyle/>
          <a:p>
            <a:r>
              <a:rPr lang="en-US" dirty="0"/>
              <a:t>According to the frequency of buying products, popular items table will be sorted. </a:t>
            </a:r>
          </a:p>
          <a:p>
            <a:r>
              <a:rPr lang="en-US" dirty="0"/>
              <a:t>So, it will display what are the popular products among the customer within supermarket.</a:t>
            </a:r>
          </a:p>
        </p:txBody>
      </p:sp>
      <p:pic>
        <p:nvPicPr>
          <p:cNvPr id="8" name="Content Placeholder 7">
            <a:extLst>
              <a:ext uri="{FF2B5EF4-FFF2-40B4-BE49-F238E27FC236}">
                <a16:creationId xmlns:a16="http://schemas.microsoft.com/office/drawing/2014/main" id="{437523D5-D184-4550-A6C7-F0CAFB7CDEA7}"/>
              </a:ext>
            </a:extLst>
          </p:cNvPr>
          <p:cNvPicPr>
            <a:picLocks noGrp="1" noChangeAspect="1"/>
          </p:cNvPicPr>
          <p:nvPr>
            <p:ph sz="half" idx="2"/>
          </p:nvPr>
        </p:nvPicPr>
        <p:blipFill>
          <a:blip r:embed="rId2"/>
          <a:stretch>
            <a:fillRect/>
          </a:stretch>
        </p:blipFill>
        <p:spPr>
          <a:xfrm>
            <a:off x="6208713" y="2960712"/>
            <a:ext cx="4824412" cy="2701875"/>
          </a:xfrm>
          <a:prstGeom prst="rect">
            <a:avLst/>
          </a:prstGeom>
        </p:spPr>
      </p:pic>
    </p:spTree>
    <p:extLst>
      <p:ext uri="{BB962C8B-B14F-4D97-AF65-F5344CB8AC3E}">
        <p14:creationId xmlns:p14="http://schemas.microsoft.com/office/powerpoint/2010/main" val="471678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B7DC-4505-4E04-A916-8FAA443FDBAF}"/>
              </a:ext>
            </a:extLst>
          </p:cNvPr>
          <p:cNvSpPr>
            <a:spLocks noGrp="1"/>
          </p:cNvSpPr>
          <p:nvPr>
            <p:ph type="title"/>
          </p:nvPr>
        </p:nvSpPr>
        <p:spPr/>
        <p:txBody>
          <a:bodyPr/>
          <a:lstStyle/>
          <a:p>
            <a:r>
              <a:rPr lang="en-US" dirty="0"/>
              <a:t>What is a Point of Sale Solution</a:t>
            </a:r>
          </a:p>
        </p:txBody>
      </p:sp>
      <p:sp>
        <p:nvSpPr>
          <p:cNvPr id="3" name="Content Placeholder 2">
            <a:extLst>
              <a:ext uri="{FF2B5EF4-FFF2-40B4-BE49-F238E27FC236}">
                <a16:creationId xmlns:a16="http://schemas.microsoft.com/office/drawing/2014/main" id="{194FABA7-C665-4337-9B64-FA564803547D}"/>
              </a:ext>
            </a:extLst>
          </p:cNvPr>
          <p:cNvSpPr>
            <a:spLocks noGrp="1"/>
          </p:cNvSpPr>
          <p:nvPr>
            <p:ph idx="1"/>
          </p:nvPr>
        </p:nvSpPr>
        <p:spPr/>
        <p:txBody>
          <a:bodyPr>
            <a:normAutofit fontScale="25000" lnSpcReduction="20000"/>
          </a:bodyPr>
          <a:lstStyle/>
          <a:p>
            <a:endParaRPr lang="en-US" dirty="0"/>
          </a:p>
          <a:p>
            <a:r>
              <a:rPr lang="en-US" sz="4800" dirty="0"/>
              <a:t>A Point-of-sale System used to perform Point of sales operations and other supportive task. And it will improve the productivity of an organization. So Usual Point of sale Systems Performs</a:t>
            </a:r>
          </a:p>
          <a:p>
            <a:pPr lvl="1"/>
            <a:r>
              <a:rPr lang="en-US" sz="4800" dirty="0"/>
              <a:t>Ordinary Point of sales Operations </a:t>
            </a:r>
          </a:p>
          <a:p>
            <a:pPr lvl="1"/>
            <a:r>
              <a:rPr lang="en-US" sz="4800" dirty="0"/>
              <a:t>Assign and update product price  </a:t>
            </a:r>
          </a:p>
          <a:p>
            <a:pPr lvl="1"/>
            <a:r>
              <a:rPr lang="en-US" sz="4800" dirty="0"/>
              <a:t>Declare discounts</a:t>
            </a:r>
          </a:p>
          <a:p>
            <a:pPr lvl="1"/>
            <a:r>
              <a:rPr lang="en-US" sz="4800" dirty="0"/>
              <a:t>Inventory Operations (usually simple operations only)</a:t>
            </a:r>
          </a:p>
          <a:p>
            <a:pPr lvl="1"/>
            <a:r>
              <a:rPr lang="en-US" sz="4800" dirty="0"/>
              <a:t>Billing and reporting</a:t>
            </a:r>
          </a:p>
          <a:p>
            <a:pPr lvl="1"/>
            <a:r>
              <a:rPr lang="en-US" sz="4800" dirty="0"/>
              <a:t>User Handling (Cashiers, Mangers, Admins)</a:t>
            </a:r>
          </a:p>
          <a:p>
            <a:endParaRPr lang="en-US" sz="4800" dirty="0"/>
          </a:p>
          <a:p>
            <a:r>
              <a:rPr lang="en-US" sz="4800" dirty="0"/>
              <a:t>Point of Sale in the sense of "Sale product and get Paid" plays a major role in a company for several reasons.</a:t>
            </a:r>
          </a:p>
          <a:p>
            <a:endParaRPr lang="en-US" sz="4800" dirty="0"/>
          </a:p>
          <a:p>
            <a:endParaRPr lang="en-US" dirty="0"/>
          </a:p>
        </p:txBody>
      </p:sp>
    </p:spTree>
    <p:extLst>
      <p:ext uri="{BB962C8B-B14F-4D97-AF65-F5344CB8AC3E}">
        <p14:creationId xmlns:p14="http://schemas.microsoft.com/office/powerpoint/2010/main" val="1144692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E6F3E-EE40-43FF-89A0-2AAC4982AEA4}"/>
              </a:ext>
            </a:extLst>
          </p:cNvPr>
          <p:cNvSpPr>
            <a:spLocks noGrp="1"/>
          </p:cNvSpPr>
          <p:nvPr>
            <p:ph type="title"/>
          </p:nvPr>
        </p:nvSpPr>
        <p:spPr/>
        <p:txBody>
          <a:bodyPr/>
          <a:lstStyle/>
          <a:p>
            <a:r>
              <a:rPr lang="en-US" dirty="0"/>
              <a:t>9.	Supplier Management</a:t>
            </a:r>
          </a:p>
        </p:txBody>
      </p:sp>
      <p:sp>
        <p:nvSpPr>
          <p:cNvPr id="4" name="Content Placeholder 3">
            <a:extLst>
              <a:ext uri="{FF2B5EF4-FFF2-40B4-BE49-F238E27FC236}">
                <a16:creationId xmlns:a16="http://schemas.microsoft.com/office/drawing/2014/main" id="{9B11B1B8-4A5A-4753-A9FE-9DB7F8CC0065}"/>
              </a:ext>
            </a:extLst>
          </p:cNvPr>
          <p:cNvSpPr>
            <a:spLocks noGrp="1"/>
          </p:cNvSpPr>
          <p:nvPr>
            <p:ph sz="half" idx="1"/>
          </p:nvPr>
        </p:nvSpPr>
        <p:spPr/>
        <p:txBody>
          <a:bodyPr/>
          <a:lstStyle/>
          <a:p>
            <a:r>
              <a:rPr lang="en-US" dirty="0"/>
              <a:t>In the Supplier table Admin can manage supplier and change their contacts.</a:t>
            </a:r>
          </a:p>
          <a:p>
            <a:r>
              <a:rPr lang="en-US" dirty="0"/>
              <a:t>Since the POS system is not perform specialized Inventory management, Admin can perform limited inventory management operations within this system.</a:t>
            </a:r>
          </a:p>
        </p:txBody>
      </p:sp>
      <p:pic>
        <p:nvPicPr>
          <p:cNvPr id="6" name="Content Placeholder 5">
            <a:extLst>
              <a:ext uri="{FF2B5EF4-FFF2-40B4-BE49-F238E27FC236}">
                <a16:creationId xmlns:a16="http://schemas.microsoft.com/office/drawing/2014/main" id="{6F307EEC-7036-4FE1-ACDA-78EEE5522D96}"/>
              </a:ext>
            </a:extLst>
          </p:cNvPr>
          <p:cNvPicPr>
            <a:picLocks noGrp="1" noChangeAspect="1"/>
          </p:cNvPicPr>
          <p:nvPr>
            <p:ph sz="half" idx="2"/>
          </p:nvPr>
        </p:nvPicPr>
        <p:blipFill>
          <a:blip r:embed="rId2"/>
          <a:stretch>
            <a:fillRect/>
          </a:stretch>
        </p:blipFill>
        <p:spPr>
          <a:xfrm>
            <a:off x="6208713" y="2960712"/>
            <a:ext cx="4824412" cy="2701875"/>
          </a:xfrm>
          <a:prstGeom prst="rect">
            <a:avLst/>
          </a:prstGeom>
        </p:spPr>
      </p:pic>
    </p:spTree>
    <p:extLst>
      <p:ext uri="{BB962C8B-B14F-4D97-AF65-F5344CB8AC3E}">
        <p14:creationId xmlns:p14="http://schemas.microsoft.com/office/powerpoint/2010/main" val="3046847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A0C614-F7E8-4D6A-BA9F-EB4F83C53A8B}"/>
              </a:ext>
            </a:extLst>
          </p:cNvPr>
          <p:cNvSpPr>
            <a:spLocks noGrp="1"/>
          </p:cNvSpPr>
          <p:nvPr>
            <p:ph type="title"/>
          </p:nvPr>
        </p:nvSpPr>
        <p:spPr/>
        <p:txBody>
          <a:bodyPr/>
          <a:lstStyle/>
          <a:p>
            <a:r>
              <a:rPr lang="en-US" dirty="0"/>
              <a:t>10.	Bill Issuing</a:t>
            </a:r>
          </a:p>
        </p:txBody>
      </p:sp>
      <p:sp>
        <p:nvSpPr>
          <p:cNvPr id="5" name="Content Placeholder 4">
            <a:extLst>
              <a:ext uri="{FF2B5EF4-FFF2-40B4-BE49-F238E27FC236}">
                <a16:creationId xmlns:a16="http://schemas.microsoft.com/office/drawing/2014/main" id="{2AA3AB77-A025-4EDD-A0E0-85BE94B67B7D}"/>
              </a:ext>
            </a:extLst>
          </p:cNvPr>
          <p:cNvSpPr>
            <a:spLocks noGrp="1"/>
          </p:cNvSpPr>
          <p:nvPr>
            <p:ph sz="half" idx="1"/>
          </p:nvPr>
        </p:nvSpPr>
        <p:spPr/>
        <p:txBody>
          <a:bodyPr/>
          <a:lstStyle/>
          <a:p>
            <a:r>
              <a:rPr lang="en-US" dirty="0"/>
              <a:t>After payments Customer can obtain detail bill with bought items.</a:t>
            </a:r>
          </a:p>
          <a:p>
            <a:r>
              <a:rPr lang="en-US" dirty="0"/>
              <a:t>It shows Item name  , barcode (product it), qty, each price, discount and price separately and total amount, total discount and payable amount at the bottom.</a:t>
            </a:r>
          </a:p>
        </p:txBody>
      </p:sp>
      <p:pic>
        <p:nvPicPr>
          <p:cNvPr id="7" name="Content Placeholder 6">
            <a:extLst>
              <a:ext uri="{FF2B5EF4-FFF2-40B4-BE49-F238E27FC236}">
                <a16:creationId xmlns:a16="http://schemas.microsoft.com/office/drawing/2014/main" id="{2997A6D6-A8DE-42C2-B508-CDDCD7365610}"/>
              </a:ext>
            </a:extLst>
          </p:cNvPr>
          <p:cNvPicPr>
            <a:picLocks noGrp="1" noChangeAspect="1"/>
          </p:cNvPicPr>
          <p:nvPr>
            <p:ph sz="half" idx="2"/>
          </p:nvPr>
        </p:nvPicPr>
        <p:blipFill>
          <a:blip r:embed="rId2"/>
          <a:stretch>
            <a:fillRect/>
          </a:stretch>
        </p:blipFill>
        <p:spPr>
          <a:xfrm>
            <a:off x="7533314" y="417224"/>
            <a:ext cx="2919369" cy="6594834"/>
          </a:xfrm>
          <a:prstGeom prst="rect">
            <a:avLst/>
          </a:prstGeom>
        </p:spPr>
      </p:pic>
    </p:spTree>
    <p:extLst>
      <p:ext uri="{BB962C8B-B14F-4D97-AF65-F5344CB8AC3E}">
        <p14:creationId xmlns:p14="http://schemas.microsoft.com/office/powerpoint/2010/main" val="901194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61C364-3BDE-426F-9DDF-374A5CA0D1A5}"/>
              </a:ext>
            </a:extLst>
          </p:cNvPr>
          <p:cNvSpPr>
            <a:spLocks noGrp="1"/>
          </p:cNvSpPr>
          <p:nvPr>
            <p:ph type="ctrTitle"/>
          </p:nvPr>
        </p:nvSpPr>
        <p:spPr/>
        <p:txBody>
          <a:bodyPr/>
          <a:lstStyle/>
          <a:p>
            <a:r>
              <a:rPr lang="en-US" dirty="0"/>
              <a:t>Implementation</a:t>
            </a:r>
          </a:p>
        </p:txBody>
      </p:sp>
      <p:sp>
        <p:nvSpPr>
          <p:cNvPr id="5" name="Subtitle 4">
            <a:extLst>
              <a:ext uri="{FF2B5EF4-FFF2-40B4-BE49-F238E27FC236}">
                <a16:creationId xmlns:a16="http://schemas.microsoft.com/office/drawing/2014/main" id="{C11022F5-8BDB-4320-8C49-50C72CFA1C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45249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426A-3CFA-4519-887E-9FCEAAC9F72D}"/>
              </a:ext>
            </a:extLst>
          </p:cNvPr>
          <p:cNvSpPr>
            <a:spLocks noGrp="1"/>
          </p:cNvSpPr>
          <p:nvPr>
            <p:ph type="title"/>
          </p:nvPr>
        </p:nvSpPr>
        <p:spPr/>
        <p:txBody>
          <a:bodyPr/>
          <a:lstStyle/>
          <a:p>
            <a:r>
              <a:rPr lang="en-US" dirty="0"/>
              <a:t>User Input Validation</a:t>
            </a:r>
          </a:p>
        </p:txBody>
      </p:sp>
      <p:sp>
        <p:nvSpPr>
          <p:cNvPr id="4" name="Content Placeholder 3">
            <a:extLst>
              <a:ext uri="{FF2B5EF4-FFF2-40B4-BE49-F238E27FC236}">
                <a16:creationId xmlns:a16="http://schemas.microsoft.com/office/drawing/2014/main" id="{83BC2794-0DFD-42C0-98A7-8513BA215EA1}"/>
              </a:ext>
            </a:extLst>
          </p:cNvPr>
          <p:cNvSpPr>
            <a:spLocks noGrp="1"/>
          </p:cNvSpPr>
          <p:nvPr>
            <p:ph sz="half" idx="1"/>
          </p:nvPr>
        </p:nvSpPr>
        <p:spPr/>
        <p:txBody>
          <a:bodyPr>
            <a:normAutofit fontScale="92500" lnSpcReduction="20000"/>
          </a:bodyPr>
          <a:lstStyle/>
          <a:p>
            <a:r>
              <a:rPr lang="en-US" dirty="0"/>
              <a:t>After Design the User interfaces, then started the Analyzed System implementation.</a:t>
            </a:r>
          </a:p>
          <a:p>
            <a:r>
              <a:rPr lang="en-US" dirty="0"/>
              <a:t>in implementation process had to consider error and exception free clean system. </a:t>
            </a:r>
          </a:p>
          <a:p>
            <a:r>
              <a:rPr lang="en-US" dirty="0"/>
              <a:t>So had to pay more attention to validation user inputs to feed database without issues.</a:t>
            </a:r>
          </a:p>
          <a:p>
            <a:r>
              <a:rPr lang="en-US" dirty="0"/>
              <a:t>So declared data validation process just before Operations to make sure, User has gone through right path with current procedures. </a:t>
            </a:r>
          </a:p>
        </p:txBody>
      </p:sp>
      <p:pic>
        <p:nvPicPr>
          <p:cNvPr id="6" name="Content Placeholder 5">
            <a:extLst>
              <a:ext uri="{FF2B5EF4-FFF2-40B4-BE49-F238E27FC236}">
                <a16:creationId xmlns:a16="http://schemas.microsoft.com/office/drawing/2014/main" id="{43898F49-D403-49E2-97C4-A54C1A30E37C}"/>
              </a:ext>
            </a:extLst>
          </p:cNvPr>
          <p:cNvPicPr>
            <a:picLocks noGrp="1" noChangeAspect="1"/>
          </p:cNvPicPr>
          <p:nvPr>
            <p:ph sz="half" idx="2"/>
          </p:nvPr>
        </p:nvPicPr>
        <p:blipFill rotWithShape="1">
          <a:blip r:embed="rId2"/>
          <a:srcRect r="36646"/>
          <a:stretch/>
        </p:blipFill>
        <p:spPr>
          <a:xfrm>
            <a:off x="6019800" y="1631863"/>
            <a:ext cx="5679393" cy="4089429"/>
          </a:xfrm>
          <a:prstGeom prst="rect">
            <a:avLst/>
          </a:prstGeom>
        </p:spPr>
      </p:pic>
    </p:spTree>
    <p:extLst>
      <p:ext uri="{BB962C8B-B14F-4D97-AF65-F5344CB8AC3E}">
        <p14:creationId xmlns:p14="http://schemas.microsoft.com/office/powerpoint/2010/main" val="6236757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E1F683-71F0-4188-9749-FE4ECCE67B5C}"/>
              </a:ext>
            </a:extLst>
          </p:cNvPr>
          <p:cNvSpPr>
            <a:spLocks noGrp="1"/>
          </p:cNvSpPr>
          <p:nvPr>
            <p:ph type="title"/>
          </p:nvPr>
        </p:nvSpPr>
        <p:spPr/>
        <p:txBody>
          <a:bodyPr/>
          <a:lstStyle/>
          <a:p>
            <a:r>
              <a:rPr lang="en-US" dirty="0"/>
              <a:t>Human Friendly Coding</a:t>
            </a:r>
          </a:p>
        </p:txBody>
      </p:sp>
      <p:sp>
        <p:nvSpPr>
          <p:cNvPr id="5" name="Content Placeholder 4">
            <a:extLst>
              <a:ext uri="{FF2B5EF4-FFF2-40B4-BE49-F238E27FC236}">
                <a16:creationId xmlns:a16="http://schemas.microsoft.com/office/drawing/2014/main" id="{CAF0E292-CB7C-4A23-9309-94AF9705E40E}"/>
              </a:ext>
            </a:extLst>
          </p:cNvPr>
          <p:cNvSpPr>
            <a:spLocks noGrp="1"/>
          </p:cNvSpPr>
          <p:nvPr>
            <p:ph sz="half" idx="1"/>
          </p:nvPr>
        </p:nvSpPr>
        <p:spPr/>
        <p:txBody>
          <a:bodyPr/>
          <a:lstStyle/>
          <a:p>
            <a:r>
              <a:rPr lang="en-US" dirty="0"/>
              <a:t>Coding process is not limited to just run the program well. It has written for understand easily for developers too.</a:t>
            </a:r>
          </a:p>
          <a:p>
            <a:r>
              <a:rPr lang="en-US" dirty="0"/>
              <a:t> It was very helpful to detect errors and failures and make fix those easily as well.</a:t>
            </a:r>
          </a:p>
          <a:p>
            <a:r>
              <a:rPr lang="en-US" dirty="0"/>
              <a:t>Has used many comments, like almost code blocks has described with its requirement and how it works.</a:t>
            </a:r>
          </a:p>
        </p:txBody>
      </p:sp>
      <p:pic>
        <p:nvPicPr>
          <p:cNvPr id="7" name="Content Placeholder 6">
            <a:extLst>
              <a:ext uri="{FF2B5EF4-FFF2-40B4-BE49-F238E27FC236}">
                <a16:creationId xmlns:a16="http://schemas.microsoft.com/office/drawing/2014/main" id="{0F47F261-1E80-46D6-BDD0-4E19592C5E6F}"/>
              </a:ext>
            </a:extLst>
          </p:cNvPr>
          <p:cNvPicPr>
            <a:picLocks noGrp="1" noChangeAspect="1"/>
          </p:cNvPicPr>
          <p:nvPr>
            <p:ph sz="half" idx="2"/>
          </p:nvPr>
        </p:nvPicPr>
        <p:blipFill rotWithShape="1">
          <a:blip r:embed="rId2"/>
          <a:srcRect r="13949"/>
          <a:stretch/>
        </p:blipFill>
        <p:spPr>
          <a:xfrm>
            <a:off x="5915826" y="1727008"/>
            <a:ext cx="6202110" cy="3708117"/>
          </a:xfrm>
          <a:prstGeom prst="rect">
            <a:avLst/>
          </a:prstGeom>
        </p:spPr>
      </p:pic>
    </p:spTree>
    <p:extLst>
      <p:ext uri="{BB962C8B-B14F-4D97-AF65-F5344CB8AC3E}">
        <p14:creationId xmlns:p14="http://schemas.microsoft.com/office/powerpoint/2010/main" val="32856309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C9F2-11F9-47CB-A03C-A04291C20705}"/>
              </a:ext>
            </a:extLst>
          </p:cNvPr>
          <p:cNvSpPr>
            <a:spLocks noGrp="1"/>
          </p:cNvSpPr>
          <p:nvPr>
            <p:ph type="title"/>
          </p:nvPr>
        </p:nvSpPr>
        <p:spPr/>
        <p:txBody>
          <a:bodyPr/>
          <a:lstStyle/>
          <a:p>
            <a:r>
              <a:rPr lang="en-US" dirty="0"/>
              <a:t>3)	Utilized IDE console as a Log viewer</a:t>
            </a:r>
          </a:p>
        </p:txBody>
      </p:sp>
      <p:sp>
        <p:nvSpPr>
          <p:cNvPr id="4" name="Content Placeholder 3">
            <a:extLst>
              <a:ext uri="{FF2B5EF4-FFF2-40B4-BE49-F238E27FC236}">
                <a16:creationId xmlns:a16="http://schemas.microsoft.com/office/drawing/2014/main" id="{7B7BB550-1206-43BD-8D3E-EC36C0E36076}"/>
              </a:ext>
            </a:extLst>
          </p:cNvPr>
          <p:cNvSpPr>
            <a:spLocks noGrp="1"/>
          </p:cNvSpPr>
          <p:nvPr>
            <p:ph sz="half" idx="1"/>
          </p:nvPr>
        </p:nvSpPr>
        <p:spPr>
          <a:xfrm>
            <a:off x="1154954" y="2309496"/>
            <a:ext cx="4825158" cy="3416301"/>
          </a:xfrm>
        </p:spPr>
        <p:txBody>
          <a:bodyPr/>
          <a:lstStyle/>
          <a:p>
            <a:r>
              <a:rPr lang="en-US" dirty="0"/>
              <a:t>When point of sale solution running on GUI mode, system has used IDE console as a log viewer. </a:t>
            </a:r>
          </a:p>
          <a:p>
            <a:r>
              <a:rPr lang="en-US" dirty="0"/>
              <a:t>It has displays current states, variable values and user responses as well. </a:t>
            </a:r>
          </a:p>
          <a:p>
            <a:r>
              <a:rPr lang="en-US" dirty="0"/>
              <a:t>It helped to detect cause and fix those, when throwing exception because of coding mistakes or response handling mistakes. </a:t>
            </a:r>
          </a:p>
        </p:txBody>
      </p:sp>
      <p:pic>
        <p:nvPicPr>
          <p:cNvPr id="6" name="Content Placeholder 5">
            <a:extLst>
              <a:ext uri="{FF2B5EF4-FFF2-40B4-BE49-F238E27FC236}">
                <a16:creationId xmlns:a16="http://schemas.microsoft.com/office/drawing/2014/main" id="{04381404-3582-4A09-9ED7-C9790D59EB04}"/>
              </a:ext>
            </a:extLst>
          </p:cNvPr>
          <p:cNvPicPr>
            <a:picLocks noGrp="1" noChangeAspect="1"/>
          </p:cNvPicPr>
          <p:nvPr>
            <p:ph sz="half" idx="2"/>
          </p:nvPr>
        </p:nvPicPr>
        <p:blipFill>
          <a:blip r:embed="rId2"/>
          <a:stretch>
            <a:fillRect/>
          </a:stretch>
        </p:blipFill>
        <p:spPr>
          <a:xfrm>
            <a:off x="1154954" y="5151970"/>
            <a:ext cx="5181600" cy="1464724"/>
          </a:xfrm>
          <a:prstGeom prst="rect">
            <a:avLst/>
          </a:prstGeom>
        </p:spPr>
      </p:pic>
      <p:pic>
        <p:nvPicPr>
          <p:cNvPr id="7" name="Picture 6">
            <a:extLst>
              <a:ext uri="{FF2B5EF4-FFF2-40B4-BE49-F238E27FC236}">
                <a16:creationId xmlns:a16="http://schemas.microsoft.com/office/drawing/2014/main" id="{3AEB70F8-81D4-49F2-89C7-607CD34ACE6B}"/>
              </a:ext>
            </a:extLst>
          </p:cNvPr>
          <p:cNvPicPr>
            <a:picLocks noChangeAspect="1"/>
          </p:cNvPicPr>
          <p:nvPr/>
        </p:nvPicPr>
        <p:blipFill>
          <a:blip r:embed="rId3"/>
          <a:stretch>
            <a:fillRect/>
          </a:stretch>
        </p:blipFill>
        <p:spPr>
          <a:xfrm>
            <a:off x="6455167" y="2309496"/>
            <a:ext cx="5736833" cy="4139543"/>
          </a:xfrm>
          <a:prstGeom prst="rect">
            <a:avLst/>
          </a:prstGeom>
        </p:spPr>
      </p:pic>
    </p:spTree>
    <p:extLst>
      <p:ext uri="{BB962C8B-B14F-4D97-AF65-F5344CB8AC3E}">
        <p14:creationId xmlns:p14="http://schemas.microsoft.com/office/powerpoint/2010/main" val="459010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0171-ADF9-4EFA-AA84-B6A42F10F05F}"/>
              </a:ext>
            </a:extLst>
          </p:cNvPr>
          <p:cNvSpPr>
            <a:spLocks noGrp="1"/>
          </p:cNvSpPr>
          <p:nvPr>
            <p:ph type="title"/>
          </p:nvPr>
        </p:nvSpPr>
        <p:spPr/>
        <p:txBody>
          <a:bodyPr/>
          <a:lstStyle/>
          <a:p>
            <a:r>
              <a:rPr lang="en-US" dirty="0"/>
              <a:t>Encapsulation</a:t>
            </a:r>
          </a:p>
        </p:txBody>
      </p:sp>
      <p:sp>
        <p:nvSpPr>
          <p:cNvPr id="4" name="Content Placeholder 3">
            <a:extLst>
              <a:ext uri="{FF2B5EF4-FFF2-40B4-BE49-F238E27FC236}">
                <a16:creationId xmlns:a16="http://schemas.microsoft.com/office/drawing/2014/main" id="{850FAA06-7464-44E0-BB70-D835C406CFA4}"/>
              </a:ext>
            </a:extLst>
          </p:cNvPr>
          <p:cNvSpPr>
            <a:spLocks noGrp="1"/>
          </p:cNvSpPr>
          <p:nvPr>
            <p:ph sz="half" idx="1"/>
          </p:nvPr>
        </p:nvSpPr>
        <p:spPr/>
        <p:txBody>
          <a:bodyPr/>
          <a:lstStyle/>
          <a:p>
            <a:r>
              <a:rPr lang="en-US" dirty="0"/>
              <a:t>It has used java encapsulation techniques when creating Model objects to store data.</a:t>
            </a:r>
          </a:p>
          <a:p>
            <a:r>
              <a:rPr lang="en-US" dirty="0"/>
              <a:t>So declare variables as private and implemented getters and setters to access variable data. </a:t>
            </a:r>
          </a:p>
          <a:p>
            <a:r>
              <a:rPr lang="en-US" dirty="0"/>
              <a:t>Constructor also overloaded to initialize objects when created.</a:t>
            </a:r>
          </a:p>
        </p:txBody>
      </p:sp>
      <p:pic>
        <p:nvPicPr>
          <p:cNvPr id="6" name="Content Placeholder 5">
            <a:extLst>
              <a:ext uri="{FF2B5EF4-FFF2-40B4-BE49-F238E27FC236}">
                <a16:creationId xmlns:a16="http://schemas.microsoft.com/office/drawing/2014/main" id="{C5F2B1C5-F735-4562-A9E9-F60D431FF7A5}"/>
              </a:ext>
            </a:extLst>
          </p:cNvPr>
          <p:cNvPicPr>
            <a:picLocks noGrp="1" noChangeAspect="1"/>
          </p:cNvPicPr>
          <p:nvPr>
            <p:ph sz="half" idx="2"/>
          </p:nvPr>
        </p:nvPicPr>
        <p:blipFill rotWithShape="1">
          <a:blip r:embed="rId2"/>
          <a:srcRect r="21486"/>
          <a:stretch/>
        </p:blipFill>
        <p:spPr>
          <a:xfrm>
            <a:off x="5764592" y="2217486"/>
            <a:ext cx="5999516" cy="4666891"/>
          </a:xfrm>
          <a:prstGeom prst="rect">
            <a:avLst/>
          </a:prstGeom>
        </p:spPr>
      </p:pic>
    </p:spTree>
    <p:extLst>
      <p:ext uri="{BB962C8B-B14F-4D97-AF65-F5344CB8AC3E}">
        <p14:creationId xmlns:p14="http://schemas.microsoft.com/office/powerpoint/2010/main" val="2554653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C441-A861-4CE9-8E4C-C0C7A4E5771F}"/>
              </a:ext>
            </a:extLst>
          </p:cNvPr>
          <p:cNvSpPr>
            <a:spLocks noGrp="1"/>
          </p:cNvSpPr>
          <p:nvPr>
            <p:ph type="title"/>
          </p:nvPr>
        </p:nvSpPr>
        <p:spPr/>
        <p:txBody>
          <a:bodyPr/>
          <a:lstStyle/>
          <a:p>
            <a:r>
              <a:rPr lang="en-US" dirty="0"/>
              <a:t>Change Variable Types </a:t>
            </a:r>
          </a:p>
        </p:txBody>
      </p:sp>
      <p:sp>
        <p:nvSpPr>
          <p:cNvPr id="3" name="Content Placeholder 2">
            <a:extLst>
              <a:ext uri="{FF2B5EF4-FFF2-40B4-BE49-F238E27FC236}">
                <a16:creationId xmlns:a16="http://schemas.microsoft.com/office/drawing/2014/main" id="{7A65ED1E-1EFC-4A3B-9F23-2A0D95C1A3D3}"/>
              </a:ext>
            </a:extLst>
          </p:cNvPr>
          <p:cNvSpPr>
            <a:spLocks noGrp="1"/>
          </p:cNvSpPr>
          <p:nvPr>
            <p:ph sz="half" idx="1"/>
          </p:nvPr>
        </p:nvSpPr>
        <p:spPr>
          <a:xfrm>
            <a:off x="609831" y="2603011"/>
            <a:ext cx="4825158" cy="3416301"/>
          </a:xfrm>
        </p:spPr>
        <p:txBody>
          <a:bodyPr>
            <a:normAutofit/>
          </a:bodyPr>
          <a:lstStyle/>
          <a:p>
            <a:r>
              <a:rPr lang="en-US" dirty="0"/>
              <a:t>In the Database model forced to used relevant data types to store data. </a:t>
            </a:r>
          </a:p>
          <a:p>
            <a:r>
              <a:rPr lang="en-US" dirty="0"/>
              <a:t>But in the system, it has to change the type as required. When require to data represent in text Fields, its needs to convert them as Strings. When need to do calculation, those are converted to numeric types. </a:t>
            </a:r>
          </a:p>
          <a:p>
            <a:r>
              <a:rPr lang="en-US" dirty="0"/>
              <a:t>And also when execute database query, it need to convert as relevant variable types </a:t>
            </a:r>
          </a:p>
        </p:txBody>
      </p:sp>
      <p:pic>
        <p:nvPicPr>
          <p:cNvPr id="5" name="Content Placeholder 4">
            <a:extLst>
              <a:ext uri="{FF2B5EF4-FFF2-40B4-BE49-F238E27FC236}">
                <a16:creationId xmlns:a16="http://schemas.microsoft.com/office/drawing/2014/main" id="{1C8B8D98-4CDA-4CA0-A0A6-653583FBB3FD}"/>
              </a:ext>
            </a:extLst>
          </p:cNvPr>
          <p:cNvPicPr>
            <a:picLocks noGrp="1" noChangeAspect="1"/>
          </p:cNvPicPr>
          <p:nvPr>
            <p:ph sz="half" idx="2"/>
          </p:nvPr>
        </p:nvPicPr>
        <p:blipFill rotWithShape="1">
          <a:blip r:embed="rId2"/>
          <a:srcRect r="18383"/>
          <a:stretch/>
        </p:blipFill>
        <p:spPr>
          <a:xfrm>
            <a:off x="5535661" y="2479430"/>
            <a:ext cx="6509802" cy="3663462"/>
          </a:xfrm>
          <a:prstGeom prst="rect">
            <a:avLst/>
          </a:prstGeom>
        </p:spPr>
      </p:pic>
    </p:spTree>
    <p:extLst>
      <p:ext uri="{BB962C8B-B14F-4D97-AF65-F5344CB8AC3E}">
        <p14:creationId xmlns:p14="http://schemas.microsoft.com/office/powerpoint/2010/main" val="790528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7FB92-578B-49B4-908F-8E69F5B4CF6C}"/>
              </a:ext>
            </a:extLst>
          </p:cNvPr>
          <p:cNvSpPr>
            <a:spLocks noGrp="1"/>
          </p:cNvSpPr>
          <p:nvPr>
            <p:ph type="ctrTitle"/>
          </p:nvPr>
        </p:nvSpPr>
        <p:spPr/>
        <p:txBody>
          <a:bodyPr/>
          <a:lstStyle/>
          <a:p>
            <a:r>
              <a:rPr lang="en-US" dirty="0"/>
              <a:t>Test Plan</a:t>
            </a:r>
          </a:p>
        </p:txBody>
      </p:sp>
      <p:sp>
        <p:nvSpPr>
          <p:cNvPr id="4" name="Subtitle 3">
            <a:extLst>
              <a:ext uri="{FF2B5EF4-FFF2-40B4-BE49-F238E27FC236}">
                <a16:creationId xmlns:a16="http://schemas.microsoft.com/office/drawing/2014/main" id="{12993CF7-94ED-4304-A23D-FB120B83589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60927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458B-E36F-4A20-B77A-C7009BF134BA}"/>
              </a:ext>
            </a:extLst>
          </p:cNvPr>
          <p:cNvSpPr>
            <a:spLocks noGrp="1"/>
          </p:cNvSpPr>
          <p:nvPr>
            <p:ph type="title"/>
          </p:nvPr>
        </p:nvSpPr>
        <p:spPr/>
        <p:txBody>
          <a:bodyPr/>
          <a:lstStyle/>
          <a:p>
            <a:r>
              <a:rPr lang="en-US" dirty="0"/>
              <a:t>Testing Methodologies</a:t>
            </a:r>
          </a:p>
        </p:txBody>
      </p:sp>
      <p:sp>
        <p:nvSpPr>
          <p:cNvPr id="3" name="Content Placeholder 2">
            <a:extLst>
              <a:ext uri="{FF2B5EF4-FFF2-40B4-BE49-F238E27FC236}">
                <a16:creationId xmlns:a16="http://schemas.microsoft.com/office/drawing/2014/main" id="{EE5961B2-533A-4B17-B4D8-4062FC0556BF}"/>
              </a:ext>
            </a:extLst>
          </p:cNvPr>
          <p:cNvSpPr>
            <a:spLocks noGrp="1"/>
          </p:cNvSpPr>
          <p:nvPr>
            <p:ph idx="1"/>
          </p:nvPr>
        </p:nvSpPr>
        <p:spPr/>
        <p:txBody>
          <a:bodyPr/>
          <a:lstStyle/>
          <a:p>
            <a:r>
              <a:rPr lang="en-US" dirty="0"/>
              <a:t>White Box Testing</a:t>
            </a:r>
          </a:p>
          <a:p>
            <a:r>
              <a:rPr lang="en-US" dirty="0"/>
              <a:t>Black Box Testing</a:t>
            </a:r>
          </a:p>
          <a:p>
            <a:r>
              <a:rPr lang="en-US" dirty="0"/>
              <a:t>User Acceptance Testing</a:t>
            </a:r>
          </a:p>
        </p:txBody>
      </p:sp>
    </p:spTree>
    <p:extLst>
      <p:ext uri="{BB962C8B-B14F-4D97-AF65-F5344CB8AC3E}">
        <p14:creationId xmlns:p14="http://schemas.microsoft.com/office/powerpoint/2010/main" val="2049506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CEED-D366-4F2D-B599-A7794E9E42B0}"/>
              </a:ext>
            </a:extLst>
          </p:cNvPr>
          <p:cNvSpPr>
            <a:spLocks noGrp="1"/>
          </p:cNvSpPr>
          <p:nvPr>
            <p:ph type="title"/>
          </p:nvPr>
        </p:nvSpPr>
        <p:spPr/>
        <p:txBody>
          <a:bodyPr/>
          <a:lstStyle/>
          <a:p>
            <a:r>
              <a:rPr lang="en-US" dirty="0"/>
              <a:t>Why Need a Point of Sale Solution</a:t>
            </a:r>
          </a:p>
        </p:txBody>
      </p:sp>
      <p:sp>
        <p:nvSpPr>
          <p:cNvPr id="3" name="Content Placeholder 2">
            <a:extLst>
              <a:ext uri="{FF2B5EF4-FFF2-40B4-BE49-F238E27FC236}">
                <a16:creationId xmlns:a16="http://schemas.microsoft.com/office/drawing/2014/main" id="{4BBCB456-8D1C-4FE9-9A62-887217DF0584}"/>
              </a:ext>
            </a:extLst>
          </p:cNvPr>
          <p:cNvSpPr>
            <a:spLocks noGrp="1"/>
          </p:cNvSpPr>
          <p:nvPr>
            <p:ph idx="1"/>
          </p:nvPr>
        </p:nvSpPr>
        <p:spPr>
          <a:xfrm>
            <a:off x="1090708" y="2370586"/>
            <a:ext cx="9399013" cy="3909443"/>
          </a:xfrm>
        </p:spPr>
        <p:txBody>
          <a:bodyPr>
            <a:normAutofit fontScale="77500" lnSpcReduction="20000"/>
          </a:bodyPr>
          <a:lstStyle/>
          <a:p>
            <a:r>
              <a:rPr lang="en-US" sz="1800" dirty="0"/>
              <a:t>From an accounting perspective, </a:t>
            </a:r>
          </a:p>
          <a:p>
            <a:pPr lvl="1"/>
            <a:r>
              <a:rPr lang="en-US" dirty="0"/>
              <a:t>POS is crucial because POS operations and its relative operations are considerably affecting the net income of a Supermarket.  </a:t>
            </a:r>
          </a:p>
          <a:p>
            <a:pPr lvl="1"/>
            <a:r>
              <a:rPr lang="en-US" dirty="0"/>
              <a:t>Owners must obey to laws and regulations regarding consumer rights. </a:t>
            </a:r>
          </a:p>
          <a:p>
            <a:pPr marL="457200" lvl="1" indent="0">
              <a:buNone/>
            </a:pPr>
            <a:endParaRPr lang="en-US" dirty="0"/>
          </a:p>
          <a:p>
            <a:r>
              <a:rPr lang="en-US" dirty="0"/>
              <a:t>From a Consumer Satisfaction and Human Resource viewpoint</a:t>
            </a:r>
          </a:p>
          <a:p>
            <a:pPr lvl="1"/>
            <a:r>
              <a:rPr lang="en-US" dirty="0"/>
              <a:t>consumers are sensitive to price of a product and quality as well. </a:t>
            </a:r>
          </a:p>
          <a:p>
            <a:pPr lvl="1"/>
            <a:r>
              <a:rPr lang="en-US" dirty="0"/>
              <a:t>products must be sell or remove from sale before their Expire date. </a:t>
            </a:r>
          </a:p>
          <a:p>
            <a:pPr lvl="1"/>
            <a:r>
              <a:rPr lang="en-US" dirty="0"/>
              <a:t>And helping Higher level employees to get an idea regarding bestselling items and each items enough for how many days will be an advantage.</a:t>
            </a:r>
          </a:p>
          <a:p>
            <a:endParaRPr lang="en-US" sz="1800" dirty="0"/>
          </a:p>
          <a:p>
            <a:r>
              <a:rPr lang="en-US" sz="1800" dirty="0"/>
              <a:t>When increase the count of consumer in same time, Company must have a system to not let them late to leave after they bought required items. In Currently lot of people consider that “Time is Money”. So, nobody likes to be late. Therefore, Super market must have a proper plan to, how let to do shopping and how to manage them without late. POS System Can act a major role for this incident, because it has a capability to reduce the time to check out.</a:t>
            </a:r>
          </a:p>
          <a:p>
            <a:endParaRPr lang="en-US" dirty="0"/>
          </a:p>
        </p:txBody>
      </p:sp>
    </p:spTree>
    <p:extLst>
      <p:ext uri="{BB962C8B-B14F-4D97-AF65-F5344CB8AC3E}">
        <p14:creationId xmlns:p14="http://schemas.microsoft.com/office/powerpoint/2010/main" val="1231696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43FE-561A-46A7-9998-C4B9085583E0}"/>
              </a:ext>
            </a:extLst>
          </p:cNvPr>
          <p:cNvSpPr>
            <a:spLocks noGrp="1"/>
          </p:cNvSpPr>
          <p:nvPr>
            <p:ph type="title"/>
          </p:nvPr>
        </p:nvSpPr>
        <p:spPr/>
        <p:txBody>
          <a:bodyPr/>
          <a:lstStyle/>
          <a:p>
            <a:r>
              <a:rPr lang="en-US" dirty="0"/>
              <a:t>White Box Testing</a:t>
            </a:r>
          </a:p>
        </p:txBody>
      </p:sp>
      <p:sp>
        <p:nvSpPr>
          <p:cNvPr id="3" name="Content Placeholder 2">
            <a:extLst>
              <a:ext uri="{FF2B5EF4-FFF2-40B4-BE49-F238E27FC236}">
                <a16:creationId xmlns:a16="http://schemas.microsoft.com/office/drawing/2014/main" id="{860A041E-1FBB-4D0B-AB50-C73F91C83B12}"/>
              </a:ext>
            </a:extLst>
          </p:cNvPr>
          <p:cNvSpPr>
            <a:spLocks noGrp="1"/>
          </p:cNvSpPr>
          <p:nvPr>
            <p:ph idx="1"/>
          </p:nvPr>
        </p:nvSpPr>
        <p:spPr/>
        <p:txBody>
          <a:bodyPr/>
          <a:lstStyle/>
          <a:p>
            <a:r>
              <a:rPr lang="en-US" dirty="0"/>
              <a:t>Testing is being done while development and coding is done. </a:t>
            </a:r>
          </a:p>
          <a:p>
            <a:r>
              <a:rPr lang="en-US" dirty="0"/>
              <a:t>Errors will be identified at the moment where development happens and fixed them at the same time. </a:t>
            </a:r>
          </a:p>
          <a:p>
            <a:r>
              <a:rPr lang="en-US" dirty="0"/>
              <a:t>This is     very effective way and defects can be fixed without going to the Testing phase. </a:t>
            </a:r>
          </a:p>
          <a:p>
            <a:r>
              <a:rPr lang="en-US" dirty="0"/>
              <a:t>It is a method of testing software that tests internal structures and working of an application.</a:t>
            </a:r>
          </a:p>
        </p:txBody>
      </p:sp>
    </p:spTree>
    <p:extLst>
      <p:ext uri="{BB962C8B-B14F-4D97-AF65-F5344CB8AC3E}">
        <p14:creationId xmlns:p14="http://schemas.microsoft.com/office/powerpoint/2010/main" val="4043215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B838-C601-4489-848F-DFCC44F55891}"/>
              </a:ext>
            </a:extLst>
          </p:cNvPr>
          <p:cNvSpPr>
            <a:spLocks noGrp="1"/>
          </p:cNvSpPr>
          <p:nvPr>
            <p:ph type="title"/>
          </p:nvPr>
        </p:nvSpPr>
        <p:spPr/>
        <p:txBody>
          <a:bodyPr/>
          <a:lstStyle/>
          <a:p>
            <a:r>
              <a:rPr lang="en-US" dirty="0"/>
              <a:t>Black Box Testing</a:t>
            </a:r>
          </a:p>
        </p:txBody>
      </p:sp>
      <p:sp>
        <p:nvSpPr>
          <p:cNvPr id="3" name="Content Placeholder 2">
            <a:extLst>
              <a:ext uri="{FF2B5EF4-FFF2-40B4-BE49-F238E27FC236}">
                <a16:creationId xmlns:a16="http://schemas.microsoft.com/office/drawing/2014/main" id="{43278DF0-0C3A-4E21-B531-725E65700954}"/>
              </a:ext>
            </a:extLst>
          </p:cNvPr>
          <p:cNvSpPr>
            <a:spLocks noGrp="1"/>
          </p:cNvSpPr>
          <p:nvPr>
            <p:ph idx="1"/>
          </p:nvPr>
        </p:nvSpPr>
        <p:spPr/>
        <p:txBody>
          <a:bodyPr/>
          <a:lstStyle/>
          <a:p>
            <a:r>
              <a:rPr lang="en-US" dirty="0"/>
              <a:t>Testing which will be done by examines the functionality of an application without monitoring the internal structures of the system.</a:t>
            </a:r>
          </a:p>
          <a:p>
            <a:r>
              <a:rPr lang="en-US" dirty="0"/>
              <a:t>This testing will be done without looking at internal code structure, implement details and knowledge of internal paths.</a:t>
            </a:r>
          </a:p>
        </p:txBody>
      </p:sp>
    </p:spTree>
    <p:extLst>
      <p:ext uri="{BB962C8B-B14F-4D97-AF65-F5344CB8AC3E}">
        <p14:creationId xmlns:p14="http://schemas.microsoft.com/office/powerpoint/2010/main" val="16784935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EF3D-B203-4297-86E8-35222C8AA155}"/>
              </a:ext>
            </a:extLst>
          </p:cNvPr>
          <p:cNvSpPr>
            <a:spLocks noGrp="1"/>
          </p:cNvSpPr>
          <p:nvPr>
            <p:ph type="title"/>
          </p:nvPr>
        </p:nvSpPr>
        <p:spPr/>
        <p:txBody>
          <a:bodyPr/>
          <a:lstStyle/>
          <a:p>
            <a:r>
              <a:rPr lang="en-US" dirty="0"/>
              <a:t>Usability and User Acceptance </a:t>
            </a:r>
          </a:p>
        </p:txBody>
      </p:sp>
      <p:sp>
        <p:nvSpPr>
          <p:cNvPr id="3" name="Content Placeholder 2">
            <a:extLst>
              <a:ext uri="{FF2B5EF4-FFF2-40B4-BE49-F238E27FC236}">
                <a16:creationId xmlns:a16="http://schemas.microsoft.com/office/drawing/2014/main" id="{AAAA52B4-6D68-4CFF-851B-00532115B133}"/>
              </a:ext>
            </a:extLst>
          </p:cNvPr>
          <p:cNvSpPr>
            <a:spLocks noGrp="1"/>
          </p:cNvSpPr>
          <p:nvPr>
            <p:ph idx="1"/>
          </p:nvPr>
        </p:nvSpPr>
        <p:spPr/>
        <p:txBody>
          <a:bodyPr>
            <a:normAutofit/>
          </a:bodyPr>
          <a:lstStyle/>
          <a:p>
            <a:r>
              <a:rPr lang="en-US" dirty="0"/>
              <a:t>Testing which will be done by the user. User will give feedback about the system after done testing by the user. So, the things which they are mentioning and errors need to be fixed after the user Acceptance testing.</a:t>
            </a:r>
          </a:p>
          <a:p>
            <a:r>
              <a:rPr lang="en-US" dirty="0"/>
              <a:t>To get what are the actual needs and to get an idea how user will interact with system one of the methods can be used is Questioners can.</a:t>
            </a:r>
          </a:p>
          <a:p>
            <a:r>
              <a:rPr lang="en-US" dirty="0"/>
              <a:t>By giving some set of simple questions with answers to choose able to identify the way how user expected the system should behave and what type of computer knowledge they have.</a:t>
            </a:r>
          </a:p>
          <a:p>
            <a:r>
              <a:rPr lang="en-US" dirty="0"/>
              <a:t>And also, what kind of people are going to interact with the system. Following is a part of Questioner used for the Point-of-Sale system.</a:t>
            </a:r>
          </a:p>
        </p:txBody>
      </p:sp>
    </p:spTree>
    <p:extLst>
      <p:ext uri="{BB962C8B-B14F-4D97-AF65-F5344CB8AC3E}">
        <p14:creationId xmlns:p14="http://schemas.microsoft.com/office/powerpoint/2010/main" val="46984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9985F-3CE7-40CD-B5A7-3B9E99BA87C2}"/>
              </a:ext>
            </a:extLst>
          </p:cNvPr>
          <p:cNvSpPr>
            <a:spLocks noGrp="1"/>
          </p:cNvSpPr>
          <p:nvPr>
            <p:ph type="ctrTitle"/>
          </p:nvPr>
        </p:nvSpPr>
        <p:spPr/>
        <p:txBody>
          <a:bodyPr/>
          <a:lstStyle/>
          <a:p>
            <a:r>
              <a:rPr lang="en-US" dirty="0"/>
              <a:t>Testing</a:t>
            </a:r>
          </a:p>
        </p:txBody>
      </p:sp>
      <p:sp>
        <p:nvSpPr>
          <p:cNvPr id="4" name="Subtitle 3">
            <a:extLst>
              <a:ext uri="{FF2B5EF4-FFF2-40B4-BE49-F238E27FC236}">
                <a16:creationId xmlns:a16="http://schemas.microsoft.com/office/drawing/2014/main" id="{19A0F2A6-6DDF-4745-B117-DAEF6C447AB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81833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CFBB-56FA-4577-9B01-4812F7310116}"/>
              </a:ext>
            </a:extLst>
          </p:cNvPr>
          <p:cNvSpPr>
            <a:spLocks noGrp="1"/>
          </p:cNvSpPr>
          <p:nvPr>
            <p:ph type="title"/>
          </p:nvPr>
        </p:nvSpPr>
        <p:spPr/>
        <p:txBody>
          <a:bodyPr/>
          <a:lstStyle/>
          <a:p>
            <a:r>
              <a:rPr lang="en-US" dirty="0"/>
              <a:t>Testing Login View</a:t>
            </a:r>
          </a:p>
        </p:txBody>
      </p:sp>
      <p:graphicFrame>
        <p:nvGraphicFramePr>
          <p:cNvPr id="4" name="Content Placeholder 3">
            <a:extLst>
              <a:ext uri="{FF2B5EF4-FFF2-40B4-BE49-F238E27FC236}">
                <a16:creationId xmlns:a16="http://schemas.microsoft.com/office/drawing/2014/main" id="{30C7F029-F751-45DB-A58F-66888808CA42}"/>
              </a:ext>
            </a:extLst>
          </p:cNvPr>
          <p:cNvGraphicFramePr>
            <a:graphicFrameLocks noGrp="1"/>
          </p:cNvGraphicFramePr>
          <p:nvPr>
            <p:ph sz="half" idx="1"/>
            <p:extLst>
              <p:ext uri="{D42A27DB-BD31-4B8C-83A1-F6EECF244321}">
                <p14:modId xmlns:p14="http://schemas.microsoft.com/office/powerpoint/2010/main" val="2803234481"/>
              </p:ext>
            </p:extLst>
          </p:nvPr>
        </p:nvGraphicFramePr>
        <p:xfrm>
          <a:off x="460696" y="1690688"/>
          <a:ext cx="5181598" cy="4429578"/>
        </p:xfrm>
        <a:graphic>
          <a:graphicData uri="http://schemas.openxmlformats.org/drawingml/2006/table">
            <a:tbl>
              <a:tblPr firstRow="1" firstCol="1" lastRow="1" lastCol="1" bandRow="1" bandCol="1"/>
              <a:tblGrid>
                <a:gridCol w="1771921">
                  <a:extLst>
                    <a:ext uri="{9D8B030D-6E8A-4147-A177-3AD203B41FA5}">
                      <a16:colId xmlns:a16="http://schemas.microsoft.com/office/drawing/2014/main" val="2162146079"/>
                    </a:ext>
                  </a:extLst>
                </a:gridCol>
                <a:gridCol w="1771921">
                  <a:extLst>
                    <a:ext uri="{9D8B030D-6E8A-4147-A177-3AD203B41FA5}">
                      <a16:colId xmlns:a16="http://schemas.microsoft.com/office/drawing/2014/main" val="159626425"/>
                    </a:ext>
                  </a:extLst>
                </a:gridCol>
                <a:gridCol w="914022">
                  <a:extLst>
                    <a:ext uri="{9D8B030D-6E8A-4147-A177-3AD203B41FA5}">
                      <a16:colId xmlns:a16="http://schemas.microsoft.com/office/drawing/2014/main" val="1656233958"/>
                    </a:ext>
                  </a:extLst>
                </a:gridCol>
                <a:gridCol w="723734">
                  <a:extLst>
                    <a:ext uri="{9D8B030D-6E8A-4147-A177-3AD203B41FA5}">
                      <a16:colId xmlns:a16="http://schemas.microsoft.com/office/drawing/2014/main" val="2534428611"/>
                    </a:ext>
                  </a:extLst>
                </a:gridCol>
              </a:tblGrid>
              <a:tr h="311036">
                <a:tc>
                  <a:txBody>
                    <a:bodyPr/>
                    <a:lstStyle/>
                    <a:p>
                      <a:pPr marL="66675" marR="0" algn="ctr">
                        <a:lnSpc>
                          <a:spcPts val="134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1100" spc="-1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Scenario</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lnSpc>
                          <a:spcPts val="134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1100" spc="-15">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cases</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Status (Pass/o</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p>
                      <a:pPr marL="66675" marR="0" algn="ctr">
                        <a:lnSpc>
                          <a:spcPts val="132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n</a:t>
                      </a:r>
                      <a:r>
                        <a:rPr lang="en-US" sz="1100" spc="-1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hold/Fail)</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gn="ctr">
                        <a:lnSpc>
                          <a:spcPts val="134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Comments</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3419300"/>
                  </a:ext>
                </a:extLst>
              </a:tr>
              <a:tr h="1035845">
                <a:tc rowSpan="3">
                  <a:txBody>
                    <a:bodyPr/>
                    <a:lstStyle/>
                    <a:p>
                      <a:pPr marL="0" marR="0">
                        <a:lnSpc>
                          <a:spcPct val="107000"/>
                        </a:lnSpc>
                        <a:spcBef>
                          <a:spcPts val="0"/>
                        </a:spcBef>
                        <a:spcAft>
                          <a:spcPts val="0"/>
                        </a:spcAft>
                      </a:pPr>
                      <a:r>
                        <a:rPr lang="en-US" sz="1200" b="1">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1200" b="1">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1200" b="1">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1200" b="1">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15"/>
                        </a:spcBef>
                        <a:spcAft>
                          <a:spcPts val="0"/>
                        </a:spcAft>
                      </a:pPr>
                      <a:r>
                        <a:rPr lang="en-US" sz="1500" b="1">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p>
                      <a:pPr marL="161925" marR="74295">
                        <a:lnSpc>
                          <a:spcPct val="107000"/>
                        </a:lnSpc>
                        <a:spcBef>
                          <a:spcPts val="5"/>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1100" spc="-4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Login View and its Basic Functions </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7945" marR="69215">
                        <a:lnSpc>
                          <a:spcPct val="15000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1100" spc="-2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case</a:t>
                      </a:r>
                      <a:r>
                        <a:rPr lang="en-US" sz="1100" spc="-2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1:</a:t>
                      </a:r>
                      <a:r>
                        <a:rPr lang="en-US" sz="1100" spc="-15">
                          <a:effectLst/>
                          <a:latin typeface="Times New Roman" panose="02020603050405020304" pitchFamily="18" charset="0"/>
                          <a:ea typeface="Times New Roman" panose="02020603050405020304" pitchFamily="18" charset="0"/>
                          <a:cs typeface="Iskoola Pota" panose="020B0502040204020203" pitchFamily="34" charset="0"/>
                        </a:rPr>
                        <a:t> Check password not display when typing</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5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4113023"/>
                  </a:ext>
                </a:extLst>
              </a:tr>
              <a:tr h="1112051">
                <a:tc vMerge="1">
                  <a:txBody>
                    <a:bodyPr/>
                    <a:lstStyle/>
                    <a:p>
                      <a:endParaRPr lang="en-US"/>
                    </a:p>
                  </a:txBody>
                  <a:tcPr/>
                </a:tc>
                <a:tc>
                  <a:txBody>
                    <a:bodyPr/>
                    <a:lstStyle/>
                    <a:p>
                      <a:pPr marL="67945" marR="0">
                        <a:lnSpc>
                          <a:spcPts val="1355"/>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1100" spc="-5">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Case</a:t>
                      </a:r>
                      <a:r>
                        <a:rPr lang="en-US" sz="1100" spc="-1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2:</a:t>
                      </a:r>
                      <a:r>
                        <a:rPr lang="en-US" sz="1100" spc="-5">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Check</a:t>
                      </a:r>
                      <a:r>
                        <a:rPr lang="en-US" sz="1100" spc="-5">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user must enter valid user name and password as well as the role for login</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7063068"/>
                  </a:ext>
                </a:extLst>
              </a:tr>
              <a:tr h="946203">
                <a:tc vMerge="1">
                  <a:txBody>
                    <a:bodyPr/>
                    <a:lstStyle/>
                    <a:p>
                      <a:endParaRPr lang="en-US"/>
                    </a:p>
                  </a:txBody>
                  <a:tcPr/>
                </a:tc>
                <a:tc>
                  <a:txBody>
                    <a:bodyPr/>
                    <a:lstStyle/>
                    <a:p>
                      <a:pPr marL="67945" marR="222250">
                        <a:lnSpc>
                          <a:spcPct val="15000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Test Case 3: Check</a:t>
                      </a:r>
                      <a:r>
                        <a:rPr lang="en-US" sz="1100" spc="-2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Load relevant views according to the user role when logged in</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1989700"/>
                  </a:ext>
                </a:extLst>
              </a:tr>
              <a:tr h="946203">
                <a:tc>
                  <a:txBody>
                    <a:bodyPr/>
                    <a:lstStyle/>
                    <a:p>
                      <a:pPr marL="45720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Iskoola Pota" panose="020B0502040204020203" pitchFamily="34" charset="0"/>
                        </a:rPr>
                        <a:t> </a:t>
                      </a:r>
                      <a:endParaRPr lang="en-US" sz="1100">
                        <a:effectLst/>
                        <a:latin typeface="Calibri" panose="020F0502020204030204" pitchFamily="34" charset="0"/>
                        <a:ea typeface="Calibri" panose="020F0502020204030204" pitchFamily="34"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67945" marR="222250">
                        <a:lnSpc>
                          <a:spcPct val="15000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Test Case 4: Check</a:t>
                      </a:r>
                      <a:r>
                        <a:rPr lang="en-US" sz="1100" spc="-2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100">
                          <a:effectLst/>
                          <a:latin typeface="Times New Roman" panose="02020603050405020304" pitchFamily="18" charset="0"/>
                          <a:ea typeface="Times New Roman" panose="02020603050405020304" pitchFamily="18" charset="0"/>
                          <a:cs typeface="Iskoola Pota" panose="020B0502040204020203" pitchFamily="34" charset="0"/>
                        </a:rPr>
                        <a:t>invalid login credentials are not accepting and gives an error</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1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10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100"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10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1563474"/>
                  </a:ext>
                </a:extLst>
              </a:tr>
            </a:tbl>
          </a:graphicData>
        </a:graphic>
      </p:graphicFrame>
      <p:pic>
        <p:nvPicPr>
          <p:cNvPr id="7" name="Content Placeholder 6">
            <a:extLst>
              <a:ext uri="{FF2B5EF4-FFF2-40B4-BE49-F238E27FC236}">
                <a16:creationId xmlns:a16="http://schemas.microsoft.com/office/drawing/2014/main" id="{4F98774B-BCDE-4BAF-9110-FF7B8F77338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89606" y="1988191"/>
            <a:ext cx="6267110" cy="3460395"/>
          </a:xfrm>
        </p:spPr>
      </p:pic>
    </p:spTree>
    <p:extLst>
      <p:ext uri="{BB962C8B-B14F-4D97-AF65-F5344CB8AC3E}">
        <p14:creationId xmlns:p14="http://schemas.microsoft.com/office/powerpoint/2010/main" val="1420713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153E7-C256-4626-A49B-288887B9B7D2}"/>
              </a:ext>
            </a:extLst>
          </p:cNvPr>
          <p:cNvSpPr>
            <a:spLocks noGrp="1"/>
          </p:cNvSpPr>
          <p:nvPr>
            <p:ph type="title"/>
          </p:nvPr>
        </p:nvSpPr>
        <p:spPr/>
        <p:txBody>
          <a:bodyPr/>
          <a:lstStyle/>
          <a:p>
            <a:r>
              <a:rPr lang="en-US" dirty="0"/>
              <a:t>Testing POS Operations</a:t>
            </a:r>
          </a:p>
        </p:txBody>
      </p:sp>
      <p:graphicFrame>
        <p:nvGraphicFramePr>
          <p:cNvPr id="5" name="Content Placeholder 4">
            <a:extLst>
              <a:ext uri="{FF2B5EF4-FFF2-40B4-BE49-F238E27FC236}">
                <a16:creationId xmlns:a16="http://schemas.microsoft.com/office/drawing/2014/main" id="{153798A7-4934-4740-AAA1-9EFE7C0AD6DD}"/>
              </a:ext>
            </a:extLst>
          </p:cNvPr>
          <p:cNvGraphicFramePr>
            <a:graphicFrameLocks noGrp="1"/>
          </p:cNvGraphicFramePr>
          <p:nvPr>
            <p:ph sz="half" idx="1"/>
            <p:extLst>
              <p:ext uri="{D42A27DB-BD31-4B8C-83A1-F6EECF244321}">
                <p14:modId xmlns:p14="http://schemas.microsoft.com/office/powerpoint/2010/main" val="1724355069"/>
              </p:ext>
            </p:extLst>
          </p:nvPr>
        </p:nvGraphicFramePr>
        <p:xfrm>
          <a:off x="612395" y="1690688"/>
          <a:ext cx="5234732" cy="6614791"/>
        </p:xfrm>
        <a:graphic>
          <a:graphicData uri="http://schemas.openxmlformats.org/drawingml/2006/table">
            <a:tbl>
              <a:tblPr firstRow="1" firstCol="1" lastRow="1" lastCol="1" bandRow="1" bandCol="1"/>
              <a:tblGrid>
                <a:gridCol w="629176">
                  <a:extLst>
                    <a:ext uri="{9D8B030D-6E8A-4147-A177-3AD203B41FA5}">
                      <a16:colId xmlns:a16="http://schemas.microsoft.com/office/drawing/2014/main" val="1837800256"/>
                    </a:ext>
                  </a:extLst>
                </a:gridCol>
                <a:gridCol w="2936146">
                  <a:extLst>
                    <a:ext uri="{9D8B030D-6E8A-4147-A177-3AD203B41FA5}">
                      <a16:colId xmlns:a16="http://schemas.microsoft.com/office/drawing/2014/main" val="2097592250"/>
                    </a:ext>
                  </a:extLst>
                </a:gridCol>
                <a:gridCol w="520118">
                  <a:extLst>
                    <a:ext uri="{9D8B030D-6E8A-4147-A177-3AD203B41FA5}">
                      <a16:colId xmlns:a16="http://schemas.microsoft.com/office/drawing/2014/main" val="2196436800"/>
                    </a:ext>
                  </a:extLst>
                </a:gridCol>
                <a:gridCol w="1149292">
                  <a:extLst>
                    <a:ext uri="{9D8B030D-6E8A-4147-A177-3AD203B41FA5}">
                      <a16:colId xmlns:a16="http://schemas.microsoft.com/office/drawing/2014/main" val="4070952611"/>
                    </a:ext>
                  </a:extLst>
                </a:gridCol>
              </a:tblGrid>
              <a:tr h="507089">
                <a:tc>
                  <a:txBody>
                    <a:bodyPr/>
                    <a:lstStyle/>
                    <a:p>
                      <a:pPr marL="66675" marR="0" algn="ctr">
                        <a:lnSpc>
                          <a:spcPts val="1340"/>
                        </a:lnSpc>
                        <a:spcBef>
                          <a:spcPts val="0"/>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600" spc="-1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Scenario</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0" algn="ctr">
                        <a:lnSpc>
                          <a:spcPts val="1340"/>
                        </a:lnSpc>
                        <a:spcBef>
                          <a:spcPts val="0"/>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600" spc="-15"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cases</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600">
                          <a:effectLst/>
                          <a:latin typeface="Times New Roman" panose="02020603050405020304" pitchFamily="18" charset="0"/>
                          <a:ea typeface="Times New Roman" panose="02020603050405020304" pitchFamily="18" charset="0"/>
                          <a:cs typeface="Iskoola Pota" panose="020B0502040204020203" pitchFamily="34" charset="0"/>
                        </a:rPr>
                        <a:t>Status (Pass/o</a:t>
                      </a:r>
                      <a:endParaRPr lang="en-US" sz="500">
                        <a:effectLst/>
                        <a:latin typeface="Times New Roman" panose="02020603050405020304" pitchFamily="18" charset="0"/>
                        <a:ea typeface="Times New Roman" panose="02020603050405020304" pitchFamily="18" charset="0"/>
                        <a:cs typeface="Iskoola Pota" panose="020B0502040204020203" pitchFamily="34" charset="0"/>
                      </a:endParaRPr>
                    </a:p>
                    <a:p>
                      <a:pPr marL="66675" marR="0" algn="ctr">
                        <a:lnSpc>
                          <a:spcPts val="1320"/>
                        </a:lnSpc>
                        <a:spcBef>
                          <a:spcPts val="0"/>
                        </a:spcBef>
                        <a:spcAft>
                          <a:spcPts val="0"/>
                        </a:spcAft>
                      </a:pPr>
                      <a:r>
                        <a:rPr lang="en-US" sz="600">
                          <a:effectLst/>
                          <a:latin typeface="Times New Roman" panose="02020603050405020304" pitchFamily="18" charset="0"/>
                          <a:ea typeface="Times New Roman" panose="02020603050405020304" pitchFamily="18" charset="0"/>
                          <a:cs typeface="Iskoola Pota" panose="020B0502040204020203" pitchFamily="34" charset="0"/>
                        </a:rPr>
                        <a:t>n</a:t>
                      </a:r>
                      <a:r>
                        <a:rPr lang="en-US" sz="600" spc="-1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600">
                          <a:effectLst/>
                          <a:latin typeface="Times New Roman" panose="02020603050405020304" pitchFamily="18" charset="0"/>
                          <a:ea typeface="Times New Roman" panose="02020603050405020304" pitchFamily="18" charset="0"/>
                          <a:cs typeface="Iskoola Pota" panose="020B0502040204020203" pitchFamily="34" charset="0"/>
                        </a:rPr>
                        <a:t>hold/Fail)</a:t>
                      </a:r>
                      <a:endParaRPr lang="en-US" sz="5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8580" marR="0" algn="ctr">
                        <a:lnSpc>
                          <a:spcPts val="1340"/>
                        </a:lnSpc>
                        <a:spcBef>
                          <a:spcPts val="0"/>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Comments</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3396586"/>
                  </a:ext>
                </a:extLst>
              </a:tr>
              <a:tr h="375103">
                <a:tc rowSpan="9">
                  <a:txBody>
                    <a:bodyPr/>
                    <a:lstStyle/>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0"/>
                        </a:spcBef>
                        <a:spcAft>
                          <a:spcPts val="0"/>
                        </a:spcAft>
                      </a:pPr>
                      <a:r>
                        <a:rPr lang="en-US" sz="6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0" marR="0">
                        <a:lnSpc>
                          <a:spcPct val="107000"/>
                        </a:lnSpc>
                        <a:spcBef>
                          <a:spcPts val="15"/>
                        </a:spcBef>
                        <a:spcAft>
                          <a:spcPts val="0"/>
                        </a:spcAft>
                      </a:pPr>
                      <a:r>
                        <a:rPr lang="en-US" sz="800" b="1"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p>
                      <a:pPr marL="161925" marR="74295">
                        <a:lnSpc>
                          <a:spcPct val="107000"/>
                        </a:lnSpc>
                        <a:spcBef>
                          <a:spcPts val="5"/>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600" spc="-4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POS View, operations and its Functions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7945" marR="69215">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1000" spc="-2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case</a:t>
                      </a:r>
                      <a:r>
                        <a:rPr lang="en-US" sz="1000" spc="-2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1:</a:t>
                      </a:r>
                      <a:r>
                        <a:rPr lang="en-US" sz="1000" spc="-15" dirty="0">
                          <a:effectLst/>
                          <a:latin typeface="Times New Roman" panose="02020603050405020304" pitchFamily="18" charset="0"/>
                          <a:ea typeface="Times New Roman" panose="02020603050405020304" pitchFamily="18" charset="0"/>
                          <a:cs typeface="Iskoola Pota" panose="020B0502040204020203" pitchFamily="34" charset="0"/>
                        </a:rPr>
                        <a:t> Check item tables has loaded product items correctly</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5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428869"/>
                  </a:ext>
                </a:extLst>
              </a:tr>
              <a:tr h="478529">
                <a:tc vMerge="1">
                  <a:txBody>
                    <a:bodyPr/>
                    <a:lstStyle/>
                    <a:p>
                      <a:endParaRPr lang="en-US"/>
                    </a:p>
                  </a:txBody>
                  <a:tcPr/>
                </a:tc>
                <a:tc>
                  <a:txBody>
                    <a:bodyPr/>
                    <a:lstStyle/>
                    <a:p>
                      <a:pPr marL="67945" marR="0">
                        <a:lnSpc>
                          <a:spcPts val="1355"/>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a:t>
                      </a:r>
                      <a:r>
                        <a:rPr lang="en-US" sz="1000" spc="-5"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Case</a:t>
                      </a:r>
                      <a:r>
                        <a:rPr lang="en-US" sz="1000" spc="-1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2:</a:t>
                      </a:r>
                      <a:r>
                        <a:rPr lang="en-US" sz="1000" spc="-5"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Check</a:t>
                      </a:r>
                      <a:r>
                        <a:rPr lang="en-US" sz="1000" spc="-5"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barcode and Item name search filter works correctly</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0248068"/>
                  </a:ext>
                </a:extLst>
              </a:tr>
              <a:tr h="375103">
                <a:tc vMerge="1">
                  <a:txBody>
                    <a:bodyPr/>
                    <a:lstStyle/>
                    <a:p>
                      <a:endParaRPr lang="en-US"/>
                    </a:p>
                  </a:txBody>
                  <a:tcPr/>
                </a:tc>
                <a:tc>
                  <a:txBody>
                    <a:bodyPr/>
                    <a:lstStyle/>
                    <a:p>
                      <a:pPr marL="67945" marR="222250">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 Case 3: Check</a:t>
                      </a:r>
                      <a:r>
                        <a:rPr lang="en-US" sz="1000" spc="-2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cashier name displayed in top right corner</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5777343"/>
                  </a:ext>
                </a:extLst>
              </a:tr>
              <a:tr h="573388">
                <a:tc vMerge="1">
                  <a:txBody>
                    <a:bodyPr/>
                    <a:lstStyle/>
                    <a:p>
                      <a:endParaRPr lang="en-US"/>
                    </a:p>
                  </a:txBody>
                  <a:tcPr/>
                </a:tc>
                <a:tc>
                  <a:txBody>
                    <a:bodyPr/>
                    <a:lstStyle/>
                    <a:p>
                      <a:pPr marL="67945" marR="222250">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 Case 4: Check</a:t>
                      </a:r>
                      <a:r>
                        <a:rPr lang="en-US" sz="1000" spc="-2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next slip number displayed top of the sale item table</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244247"/>
                  </a:ext>
                </a:extLst>
              </a:tr>
              <a:tr h="375103">
                <a:tc vMerge="1">
                  <a:txBody>
                    <a:bodyPr/>
                    <a:lstStyle/>
                    <a:p>
                      <a:endParaRPr lang="en-US"/>
                    </a:p>
                  </a:txBody>
                  <a:tcPr/>
                </a:tc>
                <a:tc>
                  <a:txBody>
                    <a:bodyPr/>
                    <a:lstStyle/>
                    <a:p>
                      <a:pPr marL="67945" marR="222250">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 Case 5: Check</a:t>
                      </a:r>
                      <a:r>
                        <a:rPr lang="en-US" sz="1000" spc="-2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selected items added to sale item table</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0020480"/>
                  </a:ext>
                </a:extLst>
              </a:tr>
              <a:tr h="573388">
                <a:tc vMerge="1">
                  <a:txBody>
                    <a:bodyPr/>
                    <a:lstStyle/>
                    <a:p>
                      <a:endParaRPr lang="en-US"/>
                    </a:p>
                  </a:txBody>
                  <a:tcPr/>
                </a:tc>
                <a:tc>
                  <a:txBody>
                    <a:bodyPr/>
                    <a:lstStyle/>
                    <a:p>
                      <a:pPr marL="67945" marR="222250">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 Case 6: Check</a:t>
                      </a:r>
                      <a:r>
                        <a:rPr lang="en-US" sz="1000" spc="-2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display each price, quantity, discount and price correctly</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kern="1200" dirty="0">
                          <a:solidFill>
                            <a:schemeClr val="tx1"/>
                          </a:solidFill>
                          <a:effectLst/>
                          <a:latin typeface="Times New Roman" panose="02020603050405020304" pitchFamily="18" charset="0"/>
                          <a:ea typeface="Times New Roman" panose="02020603050405020304" pitchFamily="18" charset="0"/>
                          <a:cs typeface="Iskoola Pota" panose="020B0502040204020203" pitchFamily="34" charset="0"/>
                        </a:rPr>
                        <a:t>Fail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000" kern="1200" dirty="0">
                          <a:solidFill>
                            <a:schemeClr val="tx1"/>
                          </a:solidFill>
                          <a:effectLst/>
                          <a:latin typeface="Times New Roman" panose="02020603050405020304" pitchFamily="18" charset="0"/>
                          <a:ea typeface="Times New Roman" panose="02020603050405020304" pitchFamily="18" charset="0"/>
                          <a:cs typeface="Iskoola Pota" panose="020B0502040204020203" pitchFamily="34" charset="0"/>
                        </a:rPr>
                        <a:t> When Update Quantity Discount percentage changing </a:t>
                      </a:r>
                    </a:p>
                    <a:p>
                      <a:pPr marL="0" marR="0">
                        <a:lnSpc>
                          <a:spcPct val="107000"/>
                        </a:lnSpc>
                        <a:spcBef>
                          <a:spcPts val="0"/>
                        </a:spcBef>
                        <a:spcAft>
                          <a:spcPts val="0"/>
                        </a:spcAft>
                      </a:pPr>
                      <a:r>
                        <a:rPr lang="en-US" sz="1000" kern="1200" dirty="0">
                          <a:solidFill>
                            <a:srgbClr val="FF0000"/>
                          </a:solidFill>
                          <a:effectLst/>
                          <a:latin typeface="Times New Roman" panose="02020603050405020304" pitchFamily="18" charset="0"/>
                          <a:ea typeface="Times New Roman" panose="02020603050405020304" pitchFamily="18" charset="0"/>
                          <a:cs typeface="Iskoola Pota" panose="020B0502040204020203" pitchFamily="34" charset="0"/>
                        </a:rPr>
                        <a:t>(Fixed)</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5832596"/>
                  </a:ext>
                </a:extLst>
              </a:tr>
              <a:tr h="574567">
                <a:tc vMerge="1">
                  <a:txBody>
                    <a:bodyPr/>
                    <a:lstStyle/>
                    <a:p>
                      <a:endParaRPr lang="en-US"/>
                    </a:p>
                  </a:txBody>
                  <a:tcPr/>
                </a:tc>
                <a:tc>
                  <a:txBody>
                    <a:bodyPr/>
                    <a:lstStyle/>
                    <a:p>
                      <a:pPr marL="67945" marR="222250">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 Case 7: Check</a:t>
                      </a:r>
                      <a:r>
                        <a:rPr lang="en-US" sz="1000" spc="-20" dirty="0">
                          <a:effectLst/>
                          <a:latin typeface="Times New Roman" panose="02020603050405020304" pitchFamily="18" charset="0"/>
                          <a:ea typeface="Times New Roman" panose="02020603050405020304" pitchFamily="18" charset="0"/>
                          <a:cs typeface="Iskoola Pota" panose="020B0502040204020203" pitchFamily="34" charset="0"/>
                        </a:rPr>
                        <a:t> </a:t>
                      </a: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cashier can change quantity and then update price according to quantity</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435348"/>
                  </a:ext>
                </a:extLst>
              </a:tr>
              <a:tr h="375103">
                <a:tc vMerge="1">
                  <a:txBody>
                    <a:bodyPr/>
                    <a:lstStyle/>
                    <a:p>
                      <a:endParaRPr lang="en-US"/>
                    </a:p>
                  </a:txBody>
                  <a:tcPr/>
                </a:tc>
                <a:tc>
                  <a:txBody>
                    <a:bodyPr/>
                    <a:lstStyle/>
                    <a:p>
                      <a:pPr marL="67945" marR="222250">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 Case 8: Check Total amount displays correctly</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9035942"/>
                  </a:ext>
                </a:extLst>
              </a:tr>
              <a:tr h="574567">
                <a:tc vMerge="1">
                  <a:txBody>
                    <a:bodyPr/>
                    <a:lstStyle/>
                    <a:p>
                      <a:endParaRPr lang="en-US"/>
                    </a:p>
                  </a:txBody>
                  <a:tcPr/>
                </a:tc>
                <a:tc>
                  <a:txBody>
                    <a:bodyPr/>
                    <a:lstStyle/>
                    <a:p>
                      <a:pPr marL="67945" marR="222250">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 Case 9: Check Display balance if available when input paid amount and hit enter</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525286"/>
                  </a:ext>
                </a:extLst>
              </a:tr>
              <a:tr h="574567">
                <a:tc>
                  <a:txBody>
                    <a:bodyPr/>
                    <a:lstStyle/>
                    <a:p>
                      <a:pPr marL="457200" marR="0">
                        <a:lnSpc>
                          <a:spcPct val="107000"/>
                        </a:lnSpc>
                        <a:spcBef>
                          <a:spcPts val="0"/>
                        </a:spcBef>
                        <a:spcAft>
                          <a:spcPts val="800"/>
                        </a:spcAft>
                      </a:pPr>
                      <a:r>
                        <a:rPr lang="en-US" sz="100" dirty="0">
                          <a:effectLst/>
                          <a:latin typeface="Calibri" panose="020F0502020204030204" pitchFamily="34" charset="0"/>
                          <a:ea typeface="Calibri" panose="020F0502020204030204" pitchFamily="34" charset="0"/>
                          <a:cs typeface="Iskoola Pota" panose="020B0502040204020203" pitchFamily="34" charset="0"/>
                        </a:rPr>
                        <a:t> </a:t>
                      </a:r>
                      <a:endParaRPr lang="en-US" sz="600" dirty="0">
                        <a:effectLst/>
                        <a:latin typeface="Calibri" panose="020F0502020204030204" pitchFamily="34" charset="0"/>
                        <a:ea typeface="Calibri" panose="020F0502020204030204" pitchFamily="34"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67945" marR="222250">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 Case 10: Check Display balance if available when input paid amount and hit enter</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1827742"/>
                  </a:ext>
                </a:extLst>
              </a:tr>
              <a:tr h="574567">
                <a:tc>
                  <a:txBody>
                    <a:bodyPr/>
                    <a:lstStyle/>
                    <a:p>
                      <a:pPr marL="45720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Iskoola Pota" panose="020B0502040204020203" pitchFamily="34" charset="0"/>
                        </a:rPr>
                        <a:t> </a:t>
                      </a:r>
                      <a:endParaRPr lang="en-US" sz="600">
                        <a:effectLst/>
                        <a:latin typeface="Calibri" panose="020F0502020204030204" pitchFamily="34" charset="0"/>
                        <a:ea typeface="Calibri" panose="020F0502020204030204" pitchFamily="34"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67945" marR="222250">
                        <a:lnSpc>
                          <a:spcPct val="15000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Test Case 11: Check update inventory and sale records when press pay button</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1000" dirty="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9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9474866"/>
                  </a:ext>
                </a:extLst>
              </a:tr>
              <a:tr h="451631">
                <a:tc>
                  <a:txBody>
                    <a:bodyPr/>
                    <a:lstStyle/>
                    <a:p>
                      <a:pPr marL="457200" marR="0">
                        <a:lnSpc>
                          <a:spcPct val="107000"/>
                        </a:lnSpc>
                        <a:spcBef>
                          <a:spcPts val="0"/>
                        </a:spcBef>
                        <a:spcAft>
                          <a:spcPts val="800"/>
                        </a:spcAft>
                      </a:pPr>
                      <a:r>
                        <a:rPr lang="en-US" sz="100">
                          <a:effectLst/>
                          <a:latin typeface="Calibri" panose="020F0502020204030204" pitchFamily="34" charset="0"/>
                          <a:ea typeface="Calibri" panose="020F0502020204030204" pitchFamily="34" charset="0"/>
                          <a:cs typeface="Iskoola Pota" panose="020B0502040204020203" pitchFamily="34" charset="0"/>
                        </a:rPr>
                        <a:t> </a:t>
                      </a:r>
                      <a:endParaRPr lang="en-US" sz="600">
                        <a:effectLst/>
                        <a:latin typeface="Calibri" panose="020F0502020204030204" pitchFamily="34" charset="0"/>
                        <a:ea typeface="Calibri" panose="020F0502020204030204" pitchFamily="34"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67945" marR="222250">
                        <a:lnSpc>
                          <a:spcPct val="150000"/>
                        </a:lnSpc>
                        <a:spcBef>
                          <a:spcPts val="0"/>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Test Case 12: Prompt to print the bill when press print</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0" algn="ctr">
                        <a:lnSpc>
                          <a:spcPts val="1340"/>
                        </a:lnSpc>
                        <a:spcBef>
                          <a:spcPts val="0"/>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Pass</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600" dirty="0">
                          <a:effectLst/>
                          <a:latin typeface="Times New Roman" panose="02020603050405020304" pitchFamily="18" charset="0"/>
                          <a:ea typeface="Times New Roman" panose="02020603050405020304" pitchFamily="18" charset="0"/>
                          <a:cs typeface="Iskoola Pota" panose="020B0502040204020203" pitchFamily="34" charset="0"/>
                        </a:rPr>
                        <a:t> </a:t>
                      </a:r>
                      <a:endParaRPr lang="en-US" sz="500" dirty="0">
                        <a:effectLst/>
                        <a:latin typeface="Times New Roman" panose="02020603050405020304" pitchFamily="18" charset="0"/>
                        <a:ea typeface="Times New Roman" panose="02020603050405020304" pitchFamily="18" charset="0"/>
                        <a:cs typeface="Iskoola Pota" panose="020B0502040204020203" pitchFamily="34"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7288949"/>
                  </a:ext>
                </a:extLst>
              </a:tr>
            </a:tbl>
          </a:graphicData>
        </a:graphic>
      </p:graphicFrame>
      <p:pic>
        <p:nvPicPr>
          <p:cNvPr id="7" name="Content Placeholder 6">
            <a:extLst>
              <a:ext uri="{FF2B5EF4-FFF2-40B4-BE49-F238E27FC236}">
                <a16:creationId xmlns:a16="http://schemas.microsoft.com/office/drawing/2014/main" id="{CA2F466E-84CD-418F-9A19-2D9779A507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89105" y="1690688"/>
            <a:ext cx="6302895" cy="3514987"/>
          </a:xfrm>
        </p:spPr>
      </p:pic>
    </p:spTree>
    <p:extLst>
      <p:ext uri="{BB962C8B-B14F-4D97-AF65-F5344CB8AC3E}">
        <p14:creationId xmlns:p14="http://schemas.microsoft.com/office/powerpoint/2010/main" val="32164937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61810CE-CB98-4C3B-AFBE-3B25D6705FF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30525" y="2394187"/>
            <a:ext cx="4397543" cy="4817946"/>
          </a:xfrm>
        </p:spPr>
      </p:pic>
      <p:sp>
        <p:nvSpPr>
          <p:cNvPr id="2" name="Title 1">
            <a:extLst>
              <a:ext uri="{FF2B5EF4-FFF2-40B4-BE49-F238E27FC236}">
                <a16:creationId xmlns:a16="http://schemas.microsoft.com/office/drawing/2014/main" id="{E71AB178-EBC1-4446-A759-2FE3FE26ED04}"/>
              </a:ext>
            </a:extLst>
          </p:cNvPr>
          <p:cNvSpPr>
            <a:spLocks noGrp="1"/>
          </p:cNvSpPr>
          <p:nvPr>
            <p:ph type="title"/>
          </p:nvPr>
        </p:nvSpPr>
        <p:spPr/>
        <p:txBody>
          <a:bodyPr/>
          <a:lstStyle/>
          <a:p>
            <a:pPr algn="ctr"/>
            <a:r>
              <a:rPr lang="en-US" dirty="0"/>
              <a:t>User Acceptance Questioner </a:t>
            </a:r>
          </a:p>
        </p:txBody>
      </p:sp>
      <p:sp>
        <p:nvSpPr>
          <p:cNvPr id="3" name="Content Placeholder 2">
            <a:extLst>
              <a:ext uri="{FF2B5EF4-FFF2-40B4-BE49-F238E27FC236}">
                <a16:creationId xmlns:a16="http://schemas.microsoft.com/office/drawing/2014/main" id="{3D3AB646-FD48-4539-8103-5A6BD319431A}"/>
              </a:ext>
            </a:extLst>
          </p:cNvPr>
          <p:cNvSpPr>
            <a:spLocks noGrp="1"/>
          </p:cNvSpPr>
          <p:nvPr>
            <p:ph sz="half" idx="1"/>
          </p:nvPr>
        </p:nvSpPr>
        <p:spPr>
          <a:xfrm>
            <a:off x="639792" y="2394187"/>
            <a:ext cx="5181600" cy="4817946"/>
          </a:xfrm>
        </p:spPr>
        <p:txBody>
          <a:bodyPr>
            <a:normAutofit fontScale="77500" lnSpcReduction="20000"/>
          </a:bodyPr>
          <a:lstStyle/>
          <a:p>
            <a:pPr marL="559435" indent="0">
              <a:spcBef>
                <a:spcPts val="0"/>
              </a:spcBef>
              <a:buNone/>
            </a:pPr>
            <a:r>
              <a:rPr lang="en-US" sz="2300" b="1" u="sng" dirty="0">
                <a:effectLst/>
                <a:latin typeface="Times New Roman" panose="02020603050405020304" pitchFamily="18" charset="0"/>
                <a:ea typeface="Times New Roman" panose="02020603050405020304" pitchFamily="18" charset="0"/>
              </a:rPr>
              <a:t>Evaluation of Point Of Sale system</a:t>
            </a:r>
            <a:r>
              <a:rPr lang="en-US" sz="1600" dirty="0">
                <a:latin typeface="Times New Roman" panose="02020603050405020304" pitchFamily="18" charset="0"/>
                <a:ea typeface="Times New Roman" panose="02020603050405020304" pitchFamily="18" charset="0"/>
              </a:rPr>
              <a:t> </a:t>
            </a:r>
          </a:p>
          <a:p>
            <a:pPr marL="1016635" lvl="1" indent="0">
              <a:spcBef>
                <a:spcPts val="0"/>
              </a:spcBef>
              <a:buNone/>
            </a:pPr>
            <a:r>
              <a:rPr lang="en-US" sz="1900" b="1" dirty="0">
                <a:effectLst/>
                <a:latin typeface="Times New Roman" panose="02020603050405020304" pitchFamily="18" charset="0"/>
                <a:ea typeface="Times New Roman" panose="02020603050405020304" pitchFamily="18" charset="0"/>
              </a:rPr>
              <a:t>        </a:t>
            </a:r>
            <a:r>
              <a:rPr lang="en-US" sz="1900" b="1" u="sng" dirty="0">
                <a:effectLst/>
                <a:latin typeface="Times New Roman" panose="02020603050405020304" pitchFamily="18" charset="0"/>
                <a:ea typeface="Times New Roman" panose="02020603050405020304" pitchFamily="18" charset="0"/>
              </a:rPr>
              <a:t>Fresh Supermarket</a:t>
            </a:r>
            <a:endParaRPr lang="en-US" sz="1200" b="1" u="sng" dirty="0">
              <a:latin typeface="Times New Roman" panose="02020603050405020304" pitchFamily="18" charset="0"/>
              <a:ea typeface="Times New Roman" panose="02020603050405020304" pitchFamily="18" charset="0"/>
            </a:endParaRPr>
          </a:p>
          <a:p>
            <a:pPr marL="60325" marR="0" indent="0">
              <a:spcBef>
                <a:spcPts val="0"/>
              </a:spcBef>
              <a:spcAft>
                <a:spcPts val="0"/>
              </a:spcAft>
              <a:buNone/>
            </a:pPr>
            <a:endParaRPr lang="en-US" sz="1600" dirty="0">
              <a:effectLst/>
              <a:latin typeface="Times New Roman" panose="02020603050405020304" pitchFamily="18" charset="0"/>
              <a:ea typeface="Times New Roman" panose="02020603050405020304" pitchFamily="18" charset="0"/>
            </a:endParaRPr>
          </a:p>
          <a:p>
            <a:pPr marL="60325" marR="0" indent="0">
              <a:spcBef>
                <a:spcPts val="0"/>
              </a:spcBef>
              <a:spcAft>
                <a:spcPts val="0"/>
              </a:spcAft>
              <a:buNone/>
            </a:pPr>
            <a:endParaRPr lang="en-US" sz="1600" dirty="0">
              <a:latin typeface="Times New Roman" panose="02020603050405020304" pitchFamily="18" charset="0"/>
              <a:ea typeface="Times New Roman" panose="02020603050405020304" pitchFamily="18" charset="0"/>
            </a:endParaRPr>
          </a:p>
          <a:p>
            <a:pPr marL="60325" marR="0" indent="0">
              <a:spcBef>
                <a:spcPts val="0"/>
              </a:spcBef>
              <a:spcAft>
                <a:spcPts val="0"/>
              </a:spcAft>
              <a:buNone/>
            </a:pPr>
            <a:r>
              <a:rPr lang="en-US" sz="1600" dirty="0">
                <a:effectLst/>
                <a:latin typeface="Times New Roman" panose="02020603050405020304" pitchFamily="18" charset="0"/>
                <a:ea typeface="Times New Roman" panose="02020603050405020304" pitchFamily="18" charset="0"/>
              </a:rPr>
              <a:t>Part </a:t>
            </a:r>
            <a:r>
              <a:rPr lang="en-US" sz="1600" dirty="0">
                <a:effectLst/>
                <a:latin typeface="Times New Roman" panose="02020603050405020304" pitchFamily="18" charset="0"/>
                <a:ea typeface="Times New Roman" panose="02020603050405020304" pitchFamily="18" charset="0"/>
                <a:cs typeface="Iskoola Pota" panose="020B0502040204020203" pitchFamily="34" charset="0"/>
              </a:rPr>
              <a:t>I</a:t>
            </a:r>
            <a:endParaRPr lang="en-US" sz="1200" dirty="0">
              <a:effectLst/>
              <a:latin typeface="Times New Roman" panose="02020603050405020304" pitchFamily="18" charset="0"/>
              <a:ea typeface="Times New Roman" panose="02020603050405020304" pitchFamily="18" charset="0"/>
            </a:endParaRPr>
          </a:p>
          <a:p>
            <a:pPr marL="559435" marR="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rPr>
              <a:t> </a:t>
            </a:r>
          </a:p>
          <a:p>
            <a:pPr marL="342900" marR="0" lvl="0" indent="-342900">
              <a:spcBef>
                <a:spcPts val="0"/>
              </a:spcBef>
              <a:spcAft>
                <a:spcPts val="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How many experiences you have as an employee? </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Less than 2 years</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Greater than 2 years</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Greater than 5 years</a:t>
            </a:r>
          </a:p>
          <a:p>
            <a:pPr marL="788035"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Your knowledge about handling computer Software </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Basic</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Average </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Advance</a:t>
            </a:r>
          </a:p>
          <a:p>
            <a:pPr marL="559435" marR="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rPr>
              <a:t> </a:t>
            </a:r>
          </a:p>
          <a:p>
            <a:pPr marL="0" marR="0" lvl="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Your Knowledge about Payroll system </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Basic</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Average </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Advance</a:t>
            </a:r>
          </a:p>
          <a:p>
            <a:pPr marL="788035"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How much user Friendly the POS system Software </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Bad</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Good </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Excellent</a:t>
            </a:r>
          </a:p>
          <a:p>
            <a:pPr marL="559435" marR="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rPr>
              <a:t> </a:t>
            </a:r>
          </a:p>
          <a:p>
            <a:pPr marL="0" marR="0" lvl="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Is the System is satisfied with your needs </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Yes</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No</a:t>
            </a:r>
          </a:p>
          <a:p>
            <a:pPr marL="788035"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Need to do modifications to this system.</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Yes</a:t>
            </a:r>
          </a:p>
          <a:p>
            <a:pPr marL="1143000" marR="0" lvl="2" indent="-228600">
              <a:spcBef>
                <a:spcPts val="0"/>
              </a:spcBef>
              <a:spcAft>
                <a:spcPts val="0"/>
              </a:spcAft>
              <a:buFont typeface="+mj-lt"/>
              <a:buAutoNum type="alphaLcParenR"/>
            </a:pPr>
            <a:r>
              <a:rPr lang="en-US" sz="1200" dirty="0">
                <a:effectLst/>
                <a:latin typeface="Times New Roman" panose="02020603050405020304" pitchFamily="18" charset="0"/>
                <a:ea typeface="Times New Roman" panose="02020603050405020304" pitchFamily="18" charset="0"/>
              </a:rPr>
              <a:t>No</a:t>
            </a:r>
          </a:p>
          <a:p>
            <a:pPr marL="559435" marR="0" indent="0">
              <a:spcBef>
                <a:spcPts val="0"/>
              </a:spcBef>
              <a:spcAft>
                <a:spcPts val="0"/>
              </a:spcAft>
              <a:buNone/>
            </a:pPr>
            <a:endParaRPr lang="en-US" sz="1200" dirty="0">
              <a:effectLst/>
              <a:latin typeface="Times New Roman" panose="02020603050405020304" pitchFamily="18" charset="0"/>
              <a:ea typeface="Times New Roman" panose="02020603050405020304" pitchFamily="18" charset="0"/>
            </a:endParaRPr>
          </a:p>
          <a:p>
            <a:pPr marL="1143000" marR="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rPr>
              <a:t>(If needed please mentions your suggestions on No10 at the Part 2 )</a:t>
            </a:r>
          </a:p>
          <a:p>
            <a:pPr marL="559435" marR="0" indent="0">
              <a:spcBef>
                <a:spcPts val="0"/>
              </a:spcBef>
              <a:spcAft>
                <a:spcPts val="0"/>
              </a:spcAft>
              <a:buNone/>
            </a:pPr>
            <a:r>
              <a:rPr lang="en-US" sz="1200" dirty="0">
                <a:effectLst/>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2010476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D51297-402D-4115-888C-393373B94883}"/>
              </a:ext>
            </a:extLst>
          </p:cNvPr>
          <p:cNvSpPr>
            <a:spLocks noGrp="1"/>
          </p:cNvSpPr>
          <p:nvPr>
            <p:ph type="ctrTitle"/>
          </p:nvPr>
        </p:nvSpPr>
        <p:spPr/>
        <p:txBody>
          <a:bodyPr>
            <a:normAutofit/>
          </a:bodyPr>
          <a:lstStyle/>
          <a:p>
            <a:r>
              <a:rPr lang="en-US" dirty="0"/>
              <a:t>Future</a:t>
            </a:r>
            <a:br>
              <a:rPr lang="en-US" dirty="0"/>
            </a:br>
            <a:r>
              <a:rPr lang="en-US" dirty="0"/>
              <a:t>Upgrades</a:t>
            </a:r>
          </a:p>
        </p:txBody>
      </p:sp>
    </p:spTree>
    <p:extLst>
      <p:ext uri="{BB962C8B-B14F-4D97-AF65-F5344CB8AC3E}">
        <p14:creationId xmlns:p14="http://schemas.microsoft.com/office/powerpoint/2010/main" val="39496425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88E9-5F26-48F2-9BAB-8CC6E448444A}"/>
              </a:ext>
            </a:extLst>
          </p:cNvPr>
          <p:cNvSpPr>
            <a:spLocks noGrp="1"/>
          </p:cNvSpPr>
          <p:nvPr>
            <p:ph type="title"/>
          </p:nvPr>
        </p:nvSpPr>
        <p:spPr/>
        <p:txBody>
          <a:bodyPr/>
          <a:lstStyle/>
          <a:p>
            <a:r>
              <a:rPr lang="en-US" dirty="0"/>
              <a:t>Security</a:t>
            </a:r>
          </a:p>
        </p:txBody>
      </p:sp>
      <p:sp>
        <p:nvSpPr>
          <p:cNvPr id="3" name="Content Placeholder 2">
            <a:extLst>
              <a:ext uri="{FF2B5EF4-FFF2-40B4-BE49-F238E27FC236}">
                <a16:creationId xmlns:a16="http://schemas.microsoft.com/office/drawing/2014/main" id="{713FD99E-D178-4909-B827-1615630118E2}"/>
              </a:ext>
            </a:extLst>
          </p:cNvPr>
          <p:cNvSpPr>
            <a:spLocks noGrp="1"/>
          </p:cNvSpPr>
          <p:nvPr>
            <p:ph idx="1"/>
          </p:nvPr>
        </p:nvSpPr>
        <p:spPr/>
        <p:txBody>
          <a:bodyPr>
            <a:normAutofit/>
          </a:bodyPr>
          <a:lstStyle/>
          <a:p>
            <a:r>
              <a:rPr lang="en-US" dirty="0"/>
              <a:t>Fresh Super market Point of Sale System need to be updated in Security essentials. Sensitive data such as Employee Personal data has stored as plain text. Anyone has accessed the Database server can retrieve that data or alter as well. Hope to store data as cyphertext instead plain text in future versions.</a:t>
            </a:r>
          </a:p>
          <a:p>
            <a:endParaRPr lang="en-US" dirty="0"/>
          </a:p>
          <a:p>
            <a:r>
              <a:rPr lang="en-US" dirty="0"/>
              <a:t>So currently system database not used to store high privileges users such as Manager and Admin. Those login data have stored in a Variable.  After implement cryptography those sensitive data can be stored in Database as cyphertext. </a:t>
            </a:r>
          </a:p>
        </p:txBody>
      </p:sp>
    </p:spTree>
    <p:extLst>
      <p:ext uri="{BB962C8B-B14F-4D97-AF65-F5344CB8AC3E}">
        <p14:creationId xmlns:p14="http://schemas.microsoft.com/office/powerpoint/2010/main" val="3745106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149B-705B-4AF2-A428-D60E208AF00C}"/>
              </a:ext>
            </a:extLst>
          </p:cNvPr>
          <p:cNvSpPr>
            <a:spLocks noGrp="1"/>
          </p:cNvSpPr>
          <p:nvPr>
            <p:ph type="title"/>
          </p:nvPr>
        </p:nvSpPr>
        <p:spPr/>
        <p:txBody>
          <a:bodyPr/>
          <a:lstStyle/>
          <a:p>
            <a:r>
              <a:rPr lang="en-US" dirty="0"/>
              <a:t>System Logs</a:t>
            </a:r>
          </a:p>
        </p:txBody>
      </p:sp>
      <p:sp>
        <p:nvSpPr>
          <p:cNvPr id="3" name="Content Placeholder 2">
            <a:extLst>
              <a:ext uri="{FF2B5EF4-FFF2-40B4-BE49-F238E27FC236}">
                <a16:creationId xmlns:a16="http://schemas.microsoft.com/office/drawing/2014/main" id="{348386A5-3BEF-4145-8035-601C33208A41}"/>
              </a:ext>
            </a:extLst>
          </p:cNvPr>
          <p:cNvSpPr>
            <a:spLocks noGrp="1"/>
          </p:cNvSpPr>
          <p:nvPr>
            <p:ph idx="1"/>
          </p:nvPr>
        </p:nvSpPr>
        <p:spPr/>
        <p:txBody>
          <a:bodyPr/>
          <a:lstStyle/>
          <a:p>
            <a:r>
              <a:rPr lang="en-US" dirty="0"/>
              <a:t>Even IDE console used as a demo log viewer it can’t b used in real environment. Its can available only for developers. So Hope to Implement log file in later versions to Check system behaviors an get troubleshooting tips when system failure. </a:t>
            </a:r>
          </a:p>
        </p:txBody>
      </p:sp>
    </p:spTree>
    <p:extLst>
      <p:ext uri="{BB962C8B-B14F-4D97-AF65-F5344CB8AC3E}">
        <p14:creationId xmlns:p14="http://schemas.microsoft.com/office/powerpoint/2010/main" val="1327269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C3F7C2-18A2-4C21-97F0-E77A10C288D5}"/>
              </a:ext>
            </a:extLst>
          </p:cNvPr>
          <p:cNvSpPr>
            <a:spLocks noGrp="1"/>
          </p:cNvSpPr>
          <p:nvPr>
            <p:ph type="ctrTitle"/>
          </p:nvPr>
        </p:nvSpPr>
        <p:spPr/>
        <p:txBody>
          <a:bodyPr/>
          <a:lstStyle/>
          <a:p>
            <a:r>
              <a:rPr lang="en-US" dirty="0"/>
              <a:t>Point Of Sales Solutions available in the Market</a:t>
            </a:r>
          </a:p>
        </p:txBody>
      </p:sp>
      <p:sp>
        <p:nvSpPr>
          <p:cNvPr id="5" name="Subtitle 4">
            <a:extLst>
              <a:ext uri="{FF2B5EF4-FFF2-40B4-BE49-F238E27FC236}">
                <a16:creationId xmlns:a16="http://schemas.microsoft.com/office/drawing/2014/main" id="{CDB880B3-6EF0-43EC-B56C-AAD81612B1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328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22FF-26A7-47A1-9D05-2A8131026437}"/>
              </a:ext>
            </a:extLst>
          </p:cNvPr>
          <p:cNvSpPr>
            <a:spLocks noGrp="1"/>
          </p:cNvSpPr>
          <p:nvPr>
            <p:ph type="title"/>
          </p:nvPr>
        </p:nvSpPr>
        <p:spPr/>
        <p:txBody>
          <a:bodyPr/>
          <a:lstStyle/>
          <a:p>
            <a:r>
              <a:rPr lang="en-US" dirty="0"/>
              <a:t>Reports &amp; Charts</a:t>
            </a:r>
          </a:p>
        </p:txBody>
      </p:sp>
      <p:sp>
        <p:nvSpPr>
          <p:cNvPr id="3" name="Content Placeholder 2">
            <a:extLst>
              <a:ext uri="{FF2B5EF4-FFF2-40B4-BE49-F238E27FC236}">
                <a16:creationId xmlns:a16="http://schemas.microsoft.com/office/drawing/2014/main" id="{0A75378B-5866-4710-B3EC-F59AE4A1642E}"/>
              </a:ext>
            </a:extLst>
          </p:cNvPr>
          <p:cNvSpPr>
            <a:spLocks noGrp="1"/>
          </p:cNvSpPr>
          <p:nvPr>
            <p:ph idx="1"/>
          </p:nvPr>
        </p:nvSpPr>
        <p:spPr/>
        <p:txBody>
          <a:bodyPr/>
          <a:lstStyle/>
          <a:p>
            <a:r>
              <a:rPr lang="en-US" dirty="0"/>
              <a:t>Hopefully designed areas to implements additional decision-making support reports and charts to visualize company states. </a:t>
            </a:r>
          </a:p>
          <a:p>
            <a:endParaRPr lang="en-US" dirty="0"/>
          </a:p>
        </p:txBody>
      </p:sp>
    </p:spTree>
    <p:extLst>
      <p:ext uri="{BB962C8B-B14F-4D97-AF65-F5344CB8AC3E}">
        <p14:creationId xmlns:p14="http://schemas.microsoft.com/office/powerpoint/2010/main" val="1780049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EF7B9A-D2CB-4D2D-8943-01286CFF1A32}"/>
              </a:ext>
            </a:extLst>
          </p:cNvPr>
          <p:cNvSpPr>
            <a:spLocks noGrp="1"/>
          </p:cNvSpPr>
          <p:nvPr>
            <p:ph type="ctrTitle"/>
          </p:nvPr>
        </p:nvSpPr>
        <p:spPr/>
        <p:txBody>
          <a:bodyPr/>
          <a:lstStyle/>
          <a:p>
            <a:r>
              <a:rPr lang="en-US" dirty="0"/>
              <a:t>Learning Outcomes</a:t>
            </a:r>
          </a:p>
        </p:txBody>
      </p:sp>
    </p:spTree>
    <p:extLst>
      <p:ext uri="{BB962C8B-B14F-4D97-AF65-F5344CB8AC3E}">
        <p14:creationId xmlns:p14="http://schemas.microsoft.com/office/powerpoint/2010/main" val="25417866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427E5-A17F-4565-AAF4-875525AB5B0C}"/>
              </a:ext>
            </a:extLst>
          </p:cNvPr>
          <p:cNvSpPr>
            <a:spLocks noGrp="1"/>
          </p:cNvSpPr>
          <p:nvPr>
            <p:ph type="title"/>
          </p:nvPr>
        </p:nvSpPr>
        <p:spPr/>
        <p:txBody>
          <a:bodyPr/>
          <a:lstStyle/>
          <a:p>
            <a:r>
              <a:rPr lang="en-US" dirty="0"/>
              <a:t>What I Have Learnt</a:t>
            </a:r>
          </a:p>
        </p:txBody>
      </p:sp>
      <p:sp>
        <p:nvSpPr>
          <p:cNvPr id="3" name="Content Placeholder 2">
            <a:extLst>
              <a:ext uri="{FF2B5EF4-FFF2-40B4-BE49-F238E27FC236}">
                <a16:creationId xmlns:a16="http://schemas.microsoft.com/office/drawing/2014/main" id="{E900B10E-2B48-4D59-A9CD-2E1D3B314549}"/>
              </a:ext>
            </a:extLst>
          </p:cNvPr>
          <p:cNvSpPr>
            <a:spLocks noGrp="1"/>
          </p:cNvSpPr>
          <p:nvPr>
            <p:ph idx="1"/>
          </p:nvPr>
        </p:nvSpPr>
        <p:spPr/>
        <p:txBody>
          <a:bodyPr>
            <a:normAutofit/>
          </a:bodyPr>
          <a:lstStyle/>
          <a:p>
            <a:r>
              <a:rPr lang="en-US" dirty="0"/>
              <a:t>Before complete this kind of project, I was thinking Coding/implement part is the harder part in a software development as well as System Analyzing. But End of this project I have got a little experience how to actual project works. </a:t>
            </a:r>
          </a:p>
          <a:p>
            <a:r>
              <a:rPr lang="en-US" dirty="0"/>
              <a:t>So, I figured out Implementation part is not so hard, If We have a Proper analyzed system to Develop. And Why We must allocate reasonable time period to analyses the System. </a:t>
            </a:r>
          </a:p>
          <a:p>
            <a:r>
              <a:rPr lang="en-US" dirty="0"/>
              <a:t>Then Keep everything in a Document is easier than keep everything is in mind. </a:t>
            </a:r>
          </a:p>
          <a:p>
            <a:endParaRPr lang="en-US" dirty="0"/>
          </a:p>
          <a:p>
            <a:endParaRPr lang="en-US" dirty="0"/>
          </a:p>
        </p:txBody>
      </p:sp>
    </p:spTree>
    <p:extLst>
      <p:ext uri="{BB962C8B-B14F-4D97-AF65-F5344CB8AC3E}">
        <p14:creationId xmlns:p14="http://schemas.microsoft.com/office/powerpoint/2010/main" val="34245027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F5F2FE-9C8A-4EDE-9AFA-2CACE4C491B1}"/>
              </a:ext>
            </a:extLst>
          </p:cNvPr>
          <p:cNvSpPr>
            <a:spLocks noGrp="1"/>
          </p:cNvSpPr>
          <p:nvPr>
            <p:ph type="title"/>
          </p:nvPr>
        </p:nvSpPr>
        <p:spPr/>
        <p:txBody>
          <a:bodyPr/>
          <a:lstStyle/>
          <a:p>
            <a:r>
              <a:rPr lang="en-US" dirty="0"/>
              <a:t>What I Have Learnt</a:t>
            </a:r>
          </a:p>
        </p:txBody>
      </p:sp>
      <p:sp>
        <p:nvSpPr>
          <p:cNvPr id="3" name="Content Placeholder 2">
            <a:extLst>
              <a:ext uri="{FF2B5EF4-FFF2-40B4-BE49-F238E27FC236}">
                <a16:creationId xmlns:a16="http://schemas.microsoft.com/office/drawing/2014/main" id="{1E8C596F-9394-4882-A70E-16D79F62FD82}"/>
              </a:ext>
            </a:extLst>
          </p:cNvPr>
          <p:cNvSpPr>
            <a:spLocks noGrp="1"/>
          </p:cNvSpPr>
          <p:nvPr>
            <p:ph idx="1"/>
          </p:nvPr>
        </p:nvSpPr>
        <p:spPr/>
        <p:txBody>
          <a:bodyPr>
            <a:normAutofit/>
          </a:bodyPr>
          <a:lstStyle/>
          <a:p>
            <a:r>
              <a:rPr lang="en-US" dirty="0"/>
              <a:t> I had to learn about following technologies to complete this project</a:t>
            </a:r>
          </a:p>
          <a:p>
            <a:pPr lvl="1"/>
            <a:r>
              <a:rPr lang="en-US" dirty="0"/>
              <a:t>Java FX</a:t>
            </a:r>
          </a:p>
          <a:p>
            <a:pPr lvl="1"/>
            <a:r>
              <a:rPr lang="en-US" dirty="0"/>
              <a:t>MVC Architecture</a:t>
            </a:r>
          </a:p>
          <a:p>
            <a:endParaRPr lang="en-US" dirty="0"/>
          </a:p>
          <a:p>
            <a:r>
              <a:rPr lang="en-US" dirty="0"/>
              <a:t>Then I have improved my skill in following areas</a:t>
            </a:r>
          </a:p>
          <a:p>
            <a:pPr lvl="1"/>
            <a:r>
              <a:rPr lang="en-US" dirty="0"/>
              <a:t>Flat UI User Interface Design </a:t>
            </a:r>
          </a:p>
          <a:p>
            <a:pPr lvl="1"/>
            <a:r>
              <a:rPr lang="en-US" dirty="0"/>
              <a:t>JDBC Connectivity Exceptions</a:t>
            </a:r>
          </a:p>
          <a:p>
            <a:pPr lvl="1"/>
            <a:r>
              <a:rPr lang="en-US" dirty="0"/>
              <a:t>Database Concepts and MySQL</a:t>
            </a:r>
          </a:p>
          <a:p>
            <a:pPr lvl="1"/>
            <a:r>
              <a:rPr lang="en-US" dirty="0"/>
              <a:t>Easy to read and understand Coding to Programmers /Developers</a:t>
            </a:r>
          </a:p>
          <a:p>
            <a:endParaRPr lang="en-US" dirty="0"/>
          </a:p>
        </p:txBody>
      </p:sp>
    </p:spTree>
    <p:extLst>
      <p:ext uri="{BB962C8B-B14F-4D97-AF65-F5344CB8AC3E}">
        <p14:creationId xmlns:p14="http://schemas.microsoft.com/office/powerpoint/2010/main" val="2583890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1AE892-41D9-4E87-B3D8-C41495ECDA8E}"/>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1736326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65AEB-4FA9-4A60-966B-F3DDEBD4A898}"/>
              </a:ext>
            </a:extLst>
          </p:cNvPr>
          <p:cNvSpPr>
            <a:spLocks noGrp="1"/>
          </p:cNvSpPr>
          <p:nvPr>
            <p:ph type="title"/>
          </p:nvPr>
        </p:nvSpPr>
        <p:spPr/>
        <p:txBody>
          <a:bodyPr/>
          <a:lstStyle/>
          <a:p>
            <a:r>
              <a:rPr lang="en-US" dirty="0"/>
              <a:t>Toast POS</a:t>
            </a:r>
          </a:p>
        </p:txBody>
      </p:sp>
      <p:pic>
        <p:nvPicPr>
          <p:cNvPr id="7" name="Content Placeholder 6">
            <a:extLst>
              <a:ext uri="{FF2B5EF4-FFF2-40B4-BE49-F238E27FC236}">
                <a16:creationId xmlns:a16="http://schemas.microsoft.com/office/drawing/2014/main" id="{5F946980-5B49-408E-986A-E11351567387}"/>
              </a:ext>
            </a:extLst>
          </p:cNvPr>
          <p:cNvPicPr>
            <a:picLocks noGrp="1" noChangeAspect="1"/>
          </p:cNvPicPr>
          <p:nvPr>
            <p:ph sz="half" idx="1"/>
          </p:nvPr>
        </p:nvPicPr>
        <p:blipFill>
          <a:blip r:embed="rId2"/>
          <a:stretch>
            <a:fillRect/>
          </a:stretch>
        </p:blipFill>
        <p:spPr>
          <a:xfrm>
            <a:off x="1155700" y="2955585"/>
            <a:ext cx="4824413" cy="2712130"/>
          </a:xfrm>
          <a:prstGeom prst="rect">
            <a:avLst/>
          </a:prstGeom>
        </p:spPr>
      </p:pic>
      <p:sp>
        <p:nvSpPr>
          <p:cNvPr id="6" name="Content Placeholder 5">
            <a:extLst>
              <a:ext uri="{FF2B5EF4-FFF2-40B4-BE49-F238E27FC236}">
                <a16:creationId xmlns:a16="http://schemas.microsoft.com/office/drawing/2014/main" id="{13F3624B-9BF3-4048-9C9D-100582AA5F39}"/>
              </a:ext>
            </a:extLst>
          </p:cNvPr>
          <p:cNvSpPr>
            <a:spLocks noGrp="1"/>
          </p:cNvSpPr>
          <p:nvPr>
            <p:ph sz="half" idx="2"/>
          </p:nvPr>
        </p:nvSpPr>
        <p:spPr/>
        <p:txBody>
          <a:bodyPr>
            <a:normAutofit fontScale="92500" lnSpcReduction="10000"/>
          </a:bodyPr>
          <a:lstStyle/>
          <a:p>
            <a:pPr marL="45720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Iskoola Pota" panose="020B0502040204020203" pitchFamily="34" charset="0"/>
              </a:rPr>
              <a:t>Toast POS was developed by Toast, Inc., </a:t>
            </a:r>
          </a:p>
          <a:p>
            <a:pPr marL="45720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Iskoola Pota" panose="020B0502040204020203" pitchFamily="34" charset="0"/>
              </a:rPr>
              <a:t>a cloud-based. </a:t>
            </a:r>
          </a:p>
          <a:p>
            <a:pPr marL="45720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Iskoola Pota" panose="020B0502040204020203" pitchFamily="34" charset="0"/>
              </a:rPr>
              <a:t>designed for restaurant operations today. This software is designed to assist guests, employees, and managers in the food and beverage industry.</a:t>
            </a:r>
          </a:p>
          <a:p>
            <a:pPr marL="45720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Iskoola Pota" panose="020B0502040204020203" pitchFamily="34" charset="0"/>
              </a:rPr>
              <a:t>Users can access the mobile POS system anywhere and anytime, as long as there is an internet connection. </a:t>
            </a:r>
          </a:p>
          <a:p>
            <a:pPr marL="45720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Iskoola Pota" panose="020B0502040204020203" pitchFamily="34" charset="0"/>
              </a:rPr>
              <a:t>Supports online ordering, staff reporting and sales, and gift cards and loyalty programs. </a:t>
            </a:r>
          </a:p>
        </p:txBody>
      </p:sp>
    </p:spTree>
    <p:extLst>
      <p:ext uri="{BB962C8B-B14F-4D97-AF65-F5344CB8AC3E}">
        <p14:creationId xmlns:p14="http://schemas.microsoft.com/office/powerpoint/2010/main" val="786520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300</TotalTime>
  <Words>5953</Words>
  <Application>Microsoft Office PowerPoint</Application>
  <PresentationFormat>Widescreen</PresentationFormat>
  <Paragraphs>650</Paragraphs>
  <Slides>84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Century Gothic</vt:lpstr>
      <vt:lpstr>Times New Roman</vt:lpstr>
      <vt:lpstr>Wingdings 3</vt:lpstr>
      <vt:lpstr>Ion Boardroom</vt:lpstr>
      <vt:lpstr>Project Documentation </vt:lpstr>
      <vt:lpstr>Acknowledgement</vt:lpstr>
      <vt:lpstr>Executive Summary</vt:lpstr>
      <vt:lpstr>Motivation</vt:lpstr>
      <vt:lpstr>Background / Literature Review</vt:lpstr>
      <vt:lpstr>What is a Point of Sale Solution</vt:lpstr>
      <vt:lpstr>Why Need a Point of Sale Solution</vt:lpstr>
      <vt:lpstr>Point Of Sales Solutions available in the Market</vt:lpstr>
      <vt:lpstr>Toast POS</vt:lpstr>
      <vt:lpstr>Lightspeed</vt:lpstr>
      <vt:lpstr>Revel Systems POS</vt:lpstr>
      <vt:lpstr>Quiсk Bооk РОS </vt:lpstr>
      <vt:lpstr>Proposed Soloution</vt:lpstr>
      <vt:lpstr>Overall Purpose/objective of the Project </vt:lpstr>
      <vt:lpstr>Proposed Workflow</vt:lpstr>
      <vt:lpstr>Requirement Gathering</vt:lpstr>
      <vt:lpstr>Requirement Gathering</vt:lpstr>
      <vt:lpstr>Questionnaire</vt:lpstr>
      <vt:lpstr>Requirement Analysis</vt:lpstr>
      <vt:lpstr>Functional Requirements</vt:lpstr>
      <vt:lpstr>Functional Requirements</vt:lpstr>
      <vt:lpstr>Non – Functional Requirements</vt:lpstr>
      <vt:lpstr>Non – Functional Requirements</vt:lpstr>
      <vt:lpstr>Requirement Analysis</vt:lpstr>
      <vt:lpstr>Proposed System simple Work Flow</vt:lpstr>
      <vt:lpstr> POS operations (Brief) </vt:lpstr>
      <vt:lpstr>Create the Bill</vt:lpstr>
      <vt:lpstr>Add items to the Bill</vt:lpstr>
      <vt:lpstr>Bill Content</vt:lpstr>
      <vt:lpstr>Receive Items Work Flow</vt:lpstr>
      <vt:lpstr>Users and Roles</vt:lpstr>
      <vt:lpstr>System Analysis and Design</vt:lpstr>
      <vt:lpstr>Use Case Diagram</vt:lpstr>
      <vt:lpstr>Activity Diagram</vt:lpstr>
      <vt:lpstr>State Diagram</vt:lpstr>
      <vt:lpstr>Sequence Diagram</vt:lpstr>
      <vt:lpstr>Database Design</vt:lpstr>
      <vt:lpstr>ER Diagram</vt:lpstr>
      <vt:lpstr>Physical Diagram</vt:lpstr>
      <vt:lpstr>System Design</vt:lpstr>
      <vt:lpstr>MVC Architecture</vt:lpstr>
      <vt:lpstr>Class Diagrams</vt:lpstr>
      <vt:lpstr>Use Case Design</vt:lpstr>
      <vt:lpstr>Create a new Bill</vt:lpstr>
      <vt:lpstr>Add items to the Bill</vt:lpstr>
      <vt:lpstr>Processing Payments</vt:lpstr>
      <vt:lpstr>Tools that used to Development</vt:lpstr>
      <vt:lpstr>Programming Language</vt:lpstr>
      <vt:lpstr>Database Management System</vt:lpstr>
      <vt:lpstr>User Interface</vt:lpstr>
      <vt:lpstr>User Interface Design</vt:lpstr>
      <vt:lpstr>1. Login Interface</vt:lpstr>
      <vt:lpstr>2. Cashier Panel</vt:lpstr>
      <vt:lpstr>3. Admin Panel</vt:lpstr>
      <vt:lpstr>4. Product Items</vt:lpstr>
      <vt:lpstr>5. Product Category</vt:lpstr>
      <vt:lpstr>6. Manage Cashiers</vt:lpstr>
      <vt:lpstr>7. Promotional Discounts</vt:lpstr>
      <vt:lpstr>8. Popular items</vt:lpstr>
      <vt:lpstr>9. Supplier Management</vt:lpstr>
      <vt:lpstr>10. Bill Issuing</vt:lpstr>
      <vt:lpstr>Implementation</vt:lpstr>
      <vt:lpstr>User Input Validation</vt:lpstr>
      <vt:lpstr>Human Friendly Coding</vt:lpstr>
      <vt:lpstr>3) Utilized IDE console as a Log viewer</vt:lpstr>
      <vt:lpstr>Encapsulation</vt:lpstr>
      <vt:lpstr>Change Variable Types </vt:lpstr>
      <vt:lpstr>Test Plan</vt:lpstr>
      <vt:lpstr>Testing Methodologies</vt:lpstr>
      <vt:lpstr>White Box Testing</vt:lpstr>
      <vt:lpstr>Black Box Testing</vt:lpstr>
      <vt:lpstr>Usability and User Acceptance </vt:lpstr>
      <vt:lpstr>Testing</vt:lpstr>
      <vt:lpstr>Testing Login View</vt:lpstr>
      <vt:lpstr>Testing POS Operations</vt:lpstr>
      <vt:lpstr>User Acceptance Questioner </vt:lpstr>
      <vt:lpstr>Future Upgrades</vt:lpstr>
      <vt:lpstr>Security</vt:lpstr>
      <vt:lpstr>System Logs</vt:lpstr>
      <vt:lpstr>Reports &amp; Charts</vt:lpstr>
      <vt:lpstr>Learning Outcomes</vt:lpstr>
      <vt:lpstr>What I Have Learnt</vt:lpstr>
      <vt:lpstr>What I Have Learnt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Documentation </dc:title>
  <dc:creator>Asela Niroshan Dharmadasa</dc:creator>
  <cp:lastModifiedBy>Asela Niroshan Dharmadasa</cp:lastModifiedBy>
  <cp:revision>87</cp:revision>
  <dcterms:created xsi:type="dcterms:W3CDTF">2021-11-06T18:18:24Z</dcterms:created>
  <dcterms:modified xsi:type="dcterms:W3CDTF">2021-11-07T08:49:47Z</dcterms:modified>
</cp:coreProperties>
</file>